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Lst>
  <p:sldIdLst>
    <p:sldId id="266" r:id="rId2"/>
    <p:sldId id="265" r:id="rId3"/>
    <p:sldId id="256" r:id="rId4"/>
    <p:sldId id="259" r:id="rId5"/>
    <p:sldId id="257" r:id="rId6"/>
    <p:sldId id="261" r:id="rId7"/>
    <p:sldId id="267" r:id="rId8"/>
    <p:sldId id="260" r:id="rId9"/>
    <p:sldId id="263" r:id="rId10"/>
    <p:sldId id="264" r:id="rId11"/>
    <p:sldId id="262" r:id="rId12"/>
    <p:sldId id="25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6040A78-2A4B-4566-8626-79DE0D4C1085}" type="datetimeFigureOut">
              <a:rPr lang="en-US" smtClean="0"/>
              <a:pPr/>
              <a:t>9/7/2012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4DF8969-473F-7F45-B075-5D8961CD3C9C}" type="datetimeFigureOut">
              <a:rPr lang="en-US" smtClean="0"/>
              <a:pPr/>
              <a:t>9/7/2012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F8969-473F-7F45-B075-5D8961CD3C9C}" type="datetimeFigureOut">
              <a:rPr lang="en-US" smtClean="0"/>
              <a:pPr/>
              <a:t>9/7/2012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4DF8969-473F-7F45-B075-5D8961CD3C9C}"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4DF8969-473F-7F45-B075-5D8961CD3C9C}"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4DF8969-473F-7F45-B075-5D8961CD3C9C}"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4DF8969-473F-7F45-B075-5D8961CD3C9C}" type="datetimeFigureOut">
              <a:rPr lang="en-US" smtClean="0"/>
              <a:pPr/>
              <a:t>9/7/2012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909CD6C2-6BCE-8446-92CD-59E083F5914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06040A78-2A4B-4566-8626-79DE0D4C1085}"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F8969-473F-7F45-B075-5D8961CD3C9C}"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D6C2-6BCE-8446-92CD-59E083F5914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4DF8969-473F-7F45-B075-5D8961CD3C9C}" type="datetimeFigureOut">
              <a:rPr lang="en-US" smtClean="0"/>
              <a:pPr/>
              <a:t>9/7/2012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CD6C2-6BCE-8446-92CD-59E083F59148}"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4DF8969-473F-7F45-B075-5D8961CD3C9C}"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D6C2-6BCE-8446-92CD-59E083F59148}"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4DF8969-473F-7F45-B075-5D8961CD3C9C}" type="datetimeFigureOut">
              <a:rPr lang="en-US" smtClean="0"/>
              <a:pPr/>
              <a:t>9/7/2012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909CD6C2-6BCE-8446-92CD-59E083F591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 id="2147483724"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1CbUZV24les&amp;feature=related" TargetMode="External"/><Relationship Id="rId2" Type="http://schemas.openxmlformats.org/officeDocument/2006/relationships/hyperlink" Target="http://www.youtube.com/watch?v=Cz1b2ybKbeo" TargetMode="External"/><Relationship Id="rId1" Type="http://schemas.openxmlformats.org/officeDocument/2006/relationships/slideLayout" Target="../slideLayouts/slideLayout2.xml"/><Relationship Id="rId4" Type="http://schemas.openxmlformats.org/officeDocument/2006/relationships/hyperlink" Target="http://www.youtube.com/watch?v=4gjf_8hxXx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thefreedictionary.com/tri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Means_of_production" TargetMode="External"/><Relationship Id="rId3" Type="http://schemas.openxmlformats.org/officeDocument/2006/relationships/hyperlink" Target="http://en.wikipedia.org/wiki/Revolutionary_socialism" TargetMode="External"/><Relationship Id="rId7" Type="http://schemas.openxmlformats.org/officeDocument/2006/relationships/hyperlink" Target="http://en.wikipedia.org/wiki/Common_ownership" TargetMode="External"/><Relationship Id="rId2" Type="http://schemas.openxmlformats.org/officeDocument/2006/relationships/hyperlink" Target="http://en.wikipedia.org/wiki/Latin" TargetMode="External"/><Relationship Id="rId1" Type="http://schemas.openxmlformats.org/officeDocument/2006/relationships/slideLayout" Target="../slideLayouts/slideLayout2.xml"/><Relationship Id="rId6" Type="http://schemas.openxmlformats.org/officeDocument/2006/relationships/hyperlink" Target="http://en.wikipedia.org/wiki/Base_and_superstructure" TargetMode="External"/><Relationship Id="rId11" Type="http://schemas.openxmlformats.org/officeDocument/2006/relationships/hyperlink" Target="http://en.wikipedia.org/wiki/Economy" TargetMode="External"/><Relationship Id="rId5" Type="http://schemas.openxmlformats.org/officeDocument/2006/relationships/hyperlink" Target="http://en.wikipedia.org/wiki/Social_order" TargetMode="External"/><Relationship Id="rId10" Type="http://schemas.openxmlformats.org/officeDocument/2006/relationships/hyperlink" Target="http://en.wikipedia.org/wiki/Political" TargetMode="External"/><Relationship Id="rId4" Type="http://schemas.openxmlformats.org/officeDocument/2006/relationships/hyperlink" Target="http://en.wikipedia.org/wiki/Classless_society" TargetMode="External"/><Relationship Id="rId9" Type="http://schemas.openxmlformats.org/officeDocument/2006/relationships/hyperlink" Target="http://en.wikipedia.org/wiki/Socia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9-7-12</a:t>
            </a:r>
            <a:endParaRPr lang="en-US" dirty="0"/>
          </a:p>
        </p:txBody>
      </p:sp>
      <p:sp>
        <p:nvSpPr>
          <p:cNvPr id="3" name="Content Placeholder 2"/>
          <p:cNvSpPr>
            <a:spLocks noGrp="1"/>
          </p:cNvSpPr>
          <p:nvPr>
            <p:ph idx="1"/>
          </p:nvPr>
        </p:nvSpPr>
        <p:spPr/>
        <p:txBody>
          <a:bodyPr/>
          <a:lstStyle/>
          <a:p>
            <a:r>
              <a:rPr lang="en-US" dirty="0"/>
              <a:t>Journal Prompt: How would you deal with being falsely accused of a crime simply because of the way you look or because of the people that you are associated with</a:t>
            </a:r>
            <a:r>
              <a:rPr lang="en-US" dirty="0" smtClean="0"/>
              <a:t>?</a:t>
            </a:r>
          </a:p>
          <a:p>
            <a:r>
              <a:rPr lang="en-US" dirty="0" smtClean="0"/>
              <a:t>Class Discussion</a:t>
            </a:r>
          </a:p>
          <a:p>
            <a:r>
              <a:rPr lang="en-US" dirty="0" smtClean="0"/>
              <a:t>PowerPoint Presentation Introducing </a:t>
            </a:r>
            <a:r>
              <a:rPr lang="en-US" i="1" dirty="0" smtClean="0"/>
              <a:t>The Crucible</a:t>
            </a:r>
            <a:r>
              <a:rPr lang="en-US" dirty="0" smtClean="0"/>
              <a:t>, by Arthur Miller, and its historical context.</a:t>
            </a:r>
          </a:p>
          <a:p>
            <a:r>
              <a:rPr lang="en-US" dirty="0" smtClean="0"/>
              <a:t>On Monday: </a:t>
            </a:r>
            <a:r>
              <a:rPr lang="en-US" dirty="0" err="1" smtClean="0"/>
              <a:t>WebQuest</a:t>
            </a:r>
            <a:r>
              <a:rPr lang="en-US" dirty="0" smtClean="0"/>
              <a:t> on Salem Witch Trials (examining actual court records).</a:t>
            </a:r>
            <a:endParaRPr lang="en-US" dirty="0"/>
          </a:p>
        </p:txBody>
      </p:sp>
    </p:spTree>
    <p:extLst>
      <p:ext uri="{BB962C8B-B14F-4D97-AF65-F5344CB8AC3E}">
        <p14:creationId xmlns:p14="http://schemas.microsoft.com/office/powerpoint/2010/main" xmlns="" val="1577249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videos…</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a:t>
            </a:r>
            <a:r>
              <a:rPr lang="en-US" dirty="0">
                <a:hlinkClick r:id="rId2"/>
              </a:rPr>
              <a:t>://www.youtube.com/watch?v=</a:t>
            </a:r>
            <a:r>
              <a:rPr lang="en-US" dirty="0" smtClean="0">
                <a:hlinkClick r:id="rId2"/>
              </a:rPr>
              <a:t>Cz1b2ybKbeo</a:t>
            </a:r>
            <a:endParaRPr lang="en-US" dirty="0" smtClean="0"/>
          </a:p>
          <a:p>
            <a:pPr marL="0" indent="0">
              <a:buNone/>
            </a:pPr>
            <a:r>
              <a:rPr lang="en-US" dirty="0" smtClean="0"/>
              <a:t>(anti-Communist propaganda)</a:t>
            </a:r>
            <a:endParaRPr lang="en-US" dirty="0"/>
          </a:p>
          <a:p>
            <a:pPr marL="0" indent="0">
              <a:buNone/>
            </a:pPr>
            <a:r>
              <a:rPr lang="en-US" dirty="0">
                <a:hlinkClick r:id="rId3"/>
              </a:rPr>
              <a:t>http://www.youtube.com/watch?v=1CbUZV24les&amp;feature=</a:t>
            </a:r>
            <a:r>
              <a:rPr lang="en-US" dirty="0" smtClean="0">
                <a:hlinkClick r:id="rId3"/>
              </a:rPr>
              <a:t>related</a:t>
            </a:r>
            <a:endParaRPr lang="en-US" dirty="0" smtClean="0"/>
          </a:p>
          <a:p>
            <a:pPr marL="0" indent="0">
              <a:buNone/>
            </a:pPr>
            <a:r>
              <a:rPr lang="en-US" dirty="0" smtClean="0"/>
              <a:t>The Hollywood Ten (1950)</a:t>
            </a:r>
            <a:endParaRPr lang="en-US" dirty="0"/>
          </a:p>
          <a:p>
            <a:r>
              <a:rPr lang="en-US" dirty="0">
                <a:hlinkClick r:id="rId4"/>
              </a:rPr>
              <a:t>http://www.youtube.com/watch?v=</a:t>
            </a:r>
            <a:r>
              <a:rPr lang="en-US" dirty="0" smtClean="0">
                <a:hlinkClick r:id="rId4"/>
              </a:rPr>
              <a:t>4gjf_8hxXx0</a:t>
            </a:r>
            <a:endParaRPr lang="en-US" dirty="0" smtClean="0"/>
          </a:p>
          <a:p>
            <a:pPr marL="0" indent="0">
              <a:buNone/>
            </a:pPr>
            <a:r>
              <a:rPr lang="en-US" dirty="0" smtClean="0"/>
              <a:t>(on the Blacklist and Hollywood)</a:t>
            </a:r>
          </a:p>
        </p:txBody>
      </p:sp>
    </p:spTree>
    <p:extLst>
      <p:ext uri="{BB962C8B-B14F-4D97-AF65-F5344CB8AC3E}">
        <p14:creationId xmlns:p14="http://schemas.microsoft.com/office/powerpoint/2010/main" xmlns="" val="922032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7"/>
            <a:ext cx="7313614" cy="1231899"/>
          </a:xfrm>
        </p:spPr>
        <p:txBody>
          <a:bodyPr/>
          <a:lstStyle/>
          <a:p>
            <a:r>
              <a:rPr lang="en-US" i="1" dirty="0" smtClean="0"/>
              <a:t>The Crucible </a:t>
            </a:r>
            <a:r>
              <a:rPr lang="en-US" dirty="0" smtClean="0"/>
              <a:t>is an </a:t>
            </a:r>
            <a:r>
              <a:rPr lang="en-US" b="1" dirty="0" smtClean="0"/>
              <a:t>Allegory:</a:t>
            </a:r>
            <a:br>
              <a:rPr lang="en-US" b="1" dirty="0" smtClean="0"/>
            </a:br>
            <a:endParaRPr lang="en-US" b="1" dirty="0"/>
          </a:p>
        </p:txBody>
      </p:sp>
      <p:sp>
        <p:nvSpPr>
          <p:cNvPr id="3" name="Content Placeholder 2"/>
          <p:cNvSpPr>
            <a:spLocks noGrp="1"/>
          </p:cNvSpPr>
          <p:nvPr>
            <p:ph idx="1"/>
          </p:nvPr>
        </p:nvSpPr>
        <p:spPr>
          <a:xfrm>
            <a:off x="692728" y="1735137"/>
            <a:ext cx="7535286" cy="4730317"/>
          </a:xfrm>
        </p:spPr>
        <p:txBody>
          <a:bodyPr>
            <a:normAutofit lnSpcReduction="10000"/>
          </a:bodyPr>
          <a:lstStyle/>
          <a:p>
            <a:r>
              <a:rPr lang="en-US" b="1" dirty="0" smtClean="0"/>
              <a:t>Inspired by the similar spirit of these events with those of the Salem witch trials, Miller wrote </a:t>
            </a:r>
            <a:r>
              <a:rPr lang="en-US" b="1" i="1" dirty="0" smtClean="0"/>
              <a:t>The Crucible </a:t>
            </a:r>
            <a:r>
              <a:rPr lang="en-US" b="1" dirty="0" smtClean="0"/>
              <a:t>as a critique of contemporary American politics.  IT WAS THE SAFE WAY TO REACT BY ‘CLOAKING’ IT IN HISTORY.</a:t>
            </a:r>
          </a:p>
          <a:p>
            <a:r>
              <a:rPr lang="en-US" b="1" dirty="0" smtClean="0"/>
              <a:t>1953 </a:t>
            </a:r>
            <a:r>
              <a:rPr lang="en-US" b="1" i="1" dirty="0"/>
              <a:t>The Crucible</a:t>
            </a:r>
            <a:r>
              <a:rPr lang="en-US" b="1" dirty="0"/>
              <a:t> premiers </a:t>
            </a:r>
            <a:endParaRPr lang="en-US" dirty="0"/>
          </a:p>
          <a:p>
            <a:r>
              <a:rPr lang="en-US" dirty="0"/>
              <a:t>1956: Miller is called before the House Committee on Un-American Activities for refusing to offer other people's names, who had associated with leftist or suspected Communist groups.  Miller was cited for contempt of Congress, but the ruling was reversed by the courts in 1958. </a:t>
            </a:r>
          </a:p>
        </p:txBody>
      </p:sp>
    </p:spTree>
    <p:extLst>
      <p:ext uri="{BB962C8B-B14F-4D97-AF65-F5344CB8AC3E}">
        <p14:creationId xmlns:p14="http://schemas.microsoft.com/office/powerpoint/2010/main" xmlns="" val="1690528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Factoid: </a:t>
            </a:r>
            <a:r>
              <a:rPr lang="en-US" dirty="0" smtClean="0"/>
              <a:t>Miller was married to Marilyn Monroe from 1956-61 </a:t>
            </a:r>
            <a:endParaRPr lang="en-US" dirty="0"/>
          </a:p>
        </p:txBody>
      </p:sp>
      <p:pic>
        <p:nvPicPr>
          <p:cNvPr id="4" name="Content Placeholder 3" descr="Marilyn-Monroe-9412123-1-402.jpg"/>
          <p:cNvPicPr>
            <a:picLocks noGrp="1" noChangeAspect="1"/>
          </p:cNvPicPr>
          <p:nvPr>
            <p:ph idx="1"/>
          </p:nvPr>
        </p:nvPicPr>
        <p:blipFill>
          <a:blip r:embed="rId2">
            <a:extLst>
              <a:ext uri="{28A0092B-C50C-407E-A947-70E740481C1C}">
                <a14:useLocalDpi xmlns:a14="http://schemas.microsoft.com/office/drawing/2010/main" xmlns="" val="0"/>
              </a:ext>
            </a:extLst>
          </a:blip>
          <a:srcRect l="-40907" r="-40907"/>
          <a:stretch>
            <a:fillRect/>
          </a:stretch>
        </p:blipFill>
        <p:spPr>
          <a:xfrm>
            <a:off x="-802245" y="2355273"/>
            <a:ext cx="6927140" cy="3810000"/>
          </a:xfrm>
        </p:spPr>
      </p:pic>
      <p:pic>
        <p:nvPicPr>
          <p:cNvPr id="5" name="Picture 4" descr="miller.4.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214070" y="3031760"/>
            <a:ext cx="3339621" cy="2671694"/>
          </a:xfrm>
          <a:prstGeom prst="rect">
            <a:avLst/>
          </a:prstGeom>
        </p:spPr>
      </p:pic>
    </p:spTree>
    <p:extLst>
      <p:ext uri="{BB962C8B-B14F-4D97-AF65-F5344CB8AC3E}">
        <p14:creationId xmlns:p14="http://schemas.microsoft.com/office/powerpoint/2010/main" xmlns="" val="285606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Following:</a:t>
            </a:r>
            <a:endParaRPr lang="en-US" dirty="0"/>
          </a:p>
        </p:txBody>
      </p:sp>
      <p:sp>
        <p:nvSpPr>
          <p:cNvPr id="3" name="Content Placeholder 2"/>
          <p:cNvSpPr>
            <a:spLocks noGrp="1"/>
          </p:cNvSpPr>
          <p:nvPr>
            <p:ph idx="1"/>
          </p:nvPr>
        </p:nvSpPr>
        <p:spPr>
          <a:xfrm>
            <a:off x="554182" y="1735137"/>
            <a:ext cx="7673831" cy="4730317"/>
          </a:xfrm>
        </p:spPr>
        <p:txBody>
          <a:bodyPr>
            <a:normAutofit lnSpcReduction="10000"/>
          </a:bodyPr>
          <a:lstStyle/>
          <a:p>
            <a:r>
              <a:rPr lang="en-US" dirty="0"/>
              <a:t>How would these allegations impact your daily life, reputation, career and family? </a:t>
            </a:r>
            <a:endParaRPr lang="en-US" dirty="0" smtClean="0"/>
          </a:p>
          <a:p>
            <a:r>
              <a:rPr lang="en-US" dirty="0" smtClean="0"/>
              <a:t>Are </a:t>
            </a:r>
            <a:r>
              <a:rPr lang="en-US" dirty="0"/>
              <a:t>these types of allegations fair? If not, why do they persist?</a:t>
            </a:r>
            <a:br>
              <a:rPr lang="en-US" dirty="0"/>
            </a:br>
            <a:endParaRPr lang="en-US" dirty="0" smtClean="0"/>
          </a:p>
          <a:p>
            <a:r>
              <a:rPr lang="en-US" dirty="0" smtClean="0"/>
              <a:t>Who </a:t>
            </a:r>
            <a:r>
              <a:rPr lang="en-US" dirty="0"/>
              <a:t>makes these types of rumors or accusations? Why</a:t>
            </a:r>
            <a:r>
              <a:rPr lang="en-US" dirty="0" smtClean="0"/>
              <a:t>?</a:t>
            </a:r>
          </a:p>
          <a:p>
            <a:r>
              <a:rPr lang="en-US" dirty="0" smtClean="0"/>
              <a:t>How </a:t>
            </a:r>
            <a:r>
              <a:rPr lang="en-US" dirty="0"/>
              <a:t>do the themes of "panic," "hysteria," "paranoia," and "intolerance" fit into the discussion</a:t>
            </a:r>
            <a:r>
              <a:rPr lang="en-US" dirty="0" smtClean="0"/>
              <a:t>?</a:t>
            </a:r>
          </a:p>
          <a:p>
            <a:r>
              <a:rPr lang="en-US" dirty="0" smtClean="0"/>
              <a:t>How </a:t>
            </a:r>
            <a:r>
              <a:rPr lang="en-US" dirty="0"/>
              <a:t>does this fit in with the belief </a:t>
            </a:r>
            <a:r>
              <a:rPr lang="en-US" dirty="0" smtClean="0"/>
              <a:t>that </a:t>
            </a:r>
            <a:r>
              <a:rPr lang="en-US" dirty="0"/>
              <a:t>a person is "innocent until proven guilty" under American law?</a:t>
            </a:r>
          </a:p>
        </p:txBody>
      </p:sp>
    </p:spTree>
    <p:extLst>
      <p:ext uri="{BB962C8B-B14F-4D97-AF65-F5344CB8AC3E}">
        <p14:creationId xmlns:p14="http://schemas.microsoft.com/office/powerpoint/2010/main" xmlns="" val="1926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Crucible</a:t>
            </a:r>
            <a:endParaRPr lang="en-US" i="1" dirty="0"/>
          </a:p>
        </p:txBody>
      </p:sp>
      <p:sp>
        <p:nvSpPr>
          <p:cNvPr id="3" name="Subtitle 2"/>
          <p:cNvSpPr>
            <a:spLocks noGrp="1"/>
          </p:cNvSpPr>
          <p:nvPr>
            <p:ph type="subTitle" idx="1"/>
          </p:nvPr>
        </p:nvSpPr>
        <p:spPr/>
        <p:txBody>
          <a:bodyPr/>
          <a:lstStyle/>
          <a:p>
            <a:r>
              <a:rPr lang="en-US" dirty="0" smtClean="0"/>
              <a:t>By Arthur Miller</a:t>
            </a:r>
            <a:endParaRPr lang="en-US" dirty="0"/>
          </a:p>
        </p:txBody>
      </p:sp>
      <p:pic>
        <p:nvPicPr>
          <p:cNvPr id="5" name="Picture 4" descr="17921346.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48270" y="3124200"/>
            <a:ext cx="2795730" cy="3686677"/>
          </a:xfrm>
          <a:prstGeom prst="rect">
            <a:avLst/>
          </a:prstGeom>
        </p:spPr>
      </p:pic>
      <p:pic>
        <p:nvPicPr>
          <p:cNvPr id="6" name="Picture 5" descr="miller.583a.2.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048164" y="0"/>
            <a:ext cx="5902614" cy="2834875"/>
          </a:xfrm>
          <a:prstGeom prst="rect">
            <a:avLst/>
          </a:prstGeom>
        </p:spPr>
      </p:pic>
    </p:spTree>
    <p:extLst>
      <p:ext uri="{BB962C8B-B14F-4D97-AF65-F5344CB8AC3E}">
        <p14:creationId xmlns:p14="http://schemas.microsoft.com/office/powerpoint/2010/main" xmlns="" val="324457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‘crucible’ </a:t>
            </a:r>
            <a:r>
              <a:rPr lang="en-US" b="1" i="1" dirty="0" smtClean="0"/>
              <a:t>mean</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err="1"/>
              <a:t>cru·ci·ble</a:t>
            </a:r>
            <a:r>
              <a:rPr lang="en-US" dirty="0"/>
              <a:t>  (</a:t>
            </a:r>
            <a:r>
              <a:rPr lang="en-US" dirty="0" err="1"/>
              <a:t>krs-bl</a:t>
            </a:r>
            <a:r>
              <a:rPr lang="en-US" dirty="0"/>
              <a:t>)</a:t>
            </a:r>
            <a:r>
              <a:rPr lang="en-US" i="1" dirty="0"/>
              <a:t>n</a:t>
            </a:r>
            <a:r>
              <a:rPr lang="en-US" i="1" dirty="0" smtClean="0"/>
              <a:t>.</a:t>
            </a:r>
          </a:p>
          <a:p>
            <a:r>
              <a:rPr lang="en-US" b="1" dirty="0" smtClean="0"/>
              <a:t>1</a:t>
            </a:r>
            <a:r>
              <a:rPr lang="en-US" b="1" dirty="0"/>
              <a:t>. </a:t>
            </a:r>
            <a:r>
              <a:rPr lang="en-US" dirty="0"/>
              <a:t>A vessel made of a refractory substance such as graphite or porcelain, used for melting and </a:t>
            </a:r>
            <a:r>
              <a:rPr lang="en-US" dirty="0" err="1"/>
              <a:t>calcining</a:t>
            </a:r>
            <a:r>
              <a:rPr lang="en-US" dirty="0"/>
              <a:t> materials at high temperatures.</a:t>
            </a:r>
          </a:p>
          <a:p>
            <a:r>
              <a:rPr lang="en-US" b="1" dirty="0"/>
              <a:t>2. </a:t>
            </a:r>
            <a:r>
              <a:rPr lang="en-US" dirty="0"/>
              <a:t>A severe test, as of patience or belief; a trial. See Synonyms at </a:t>
            </a:r>
            <a:r>
              <a:rPr lang="en-US" dirty="0">
                <a:hlinkClick r:id="rId2"/>
              </a:rPr>
              <a:t>trial</a:t>
            </a:r>
            <a:r>
              <a:rPr lang="en-US" dirty="0"/>
              <a:t>.</a:t>
            </a:r>
          </a:p>
          <a:p>
            <a:r>
              <a:rPr lang="en-US" b="1" dirty="0"/>
              <a:t>3. </a:t>
            </a:r>
            <a:r>
              <a:rPr lang="en-US" dirty="0"/>
              <a:t>A place, time, or situation characterized by the confluence of powerful intellectual, social, economic, or political forces: </a:t>
            </a:r>
          </a:p>
          <a:p>
            <a:endParaRPr lang="en-US" dirty="0"/>
          </a:p>
        </p:txBody>
      </p:sp>
    </p:spTree>
    <p:extLst>
      <p:ext uri="{BB962C8B-B14F-4D97-AF65-F5344CB8AC3E}">
        <p14:creationId xmlns:p14="http://schemas.microsoft.com/office/powerpoint/2010/main" xmlns="" val="4212531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was Arthur Miller?</a:t>
            </a:r>
            <a:endParaRPr lang="en-US" dirty="0"/>
          </a:p>
        </p:txBody>
      </p:sp>
      <p:sp>
        <p:nvSpPr>
          <p:cNvPr id="3" name="Content Placeholder 2"/>
          <p:cNvSpPr>
            <a:spLocks noGrp="1"/>
          </p:cNvSpPr>
          <p:nvPr>
            <p:ph idx="1"/>
          </p:nvPr>
        </p:nvSpPr>
        <p:spPr>
          <a:xfrm>
            <a:off x="577274" y="1371600"/>
            <a:ext cx="7650740" cy="5324764"/>
          </a:xfrm>
        </p:spPr>
        <p:txBody>
          <a:bodyPr>
            <a:normAutofit fontScale="92500"/>
          </a:bodyPr>
          <a:lstStyle/>
          <a:p>
            <a:r>
              <a:rPr lang="en-US" dirty="0" smtClean="0"/>
              <a:t>1915 – 2005</a:t>
            </a:r>
          </a:p>
          <a:p>
            <a:r>
              <a:rPr lang="en-US" dirty="0" smtClean="0"/>
              <a:t>1915: Born in Harlem, NY, the son of an illiterate Jewish immigrant from Poland</a:t>
            </a:r>
            <a:endParaRPr lang="en-US" dirty="0"/>
          </a:p>
          <a:p>
            <a:r>
              <a:rPr lang="en-US" dirty="0" smtClean="0"/>
              <a:t>1949: Miller publishes his play, </a:t>
            </a:r>
            <a:r>
              <a:rPr lang="en-US" i="1" dirty="0"/>
              <a:t>The Death of a </a:t>
            </a:r>
            <a:r>
              <a:rPr lang="en-US" i="1" dirty="0" smtClean="0"/>
              <a:t>Salesman, </a:t>
            </a:r>
            <a:r>
              <a:rPr lang="en-US" dirty="0" smtClean="0"/>
              <a:t>which brought him fame.  Like much of his work, it depicts how families are </a:t>
            </a:r>
            <a:r>
              <a:rPr lang="en-US" dirty="0"/>
              <a:t>destroyed by false values</a:t>
            </a:r>
            <a:r>
              <a:rPr lang="en-US" dirty="0" smtClean="0"/>
              <a:t>. </a:t>
            </a:r>
          </a:p>
          <a:p>
            <a:r>
              <a:rPr lang="en-US" dirty="0" smtClean="0"/>
              <a:t>Miller writes </a:t>
            </a:r>
            <a:r>
              <a:rPr lang="en-US" i="1" dirty="0" smtClean="0"/>
              <a:t>The Crucible</a:t>
            </a:r>
            <a:r>
              <a:rPr lang="en-US" dirty="0" smtClean="0"/>
              <a:t> in the early 1950s, when America is under the influence of the Red Scare.  Following the end of WWII in 1946, the US entered the ‘Cold War’ with Russia, and both sides were developing nuclear arms with the potential to destroy the world.  Russia’s Communism and America’s Democracy were </a:t>
            </a:r>
            <a:r>
              <a:rPr lang="en-US" b="1" i="1" dirty="0" smtClean="0"/>
              <a:t>ideas</a:t>
            </a:r>
            <a:r>
              <a:rPr lang="en-US" dirty="0" smtClean="0"/>
              <a:t> at war, and Americans considered them a grave threat.</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xmlns="" val="2284972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Scare Propaganda</a:t>
            </a:r>
            <a:endParaRPr lang="en-US" dirty="0"/>
          </a:p>
        </p:txBody>
      </p:sp>
      <p:pic>
        <p:nvPicPr>
          <p:cNvPr id="8" name="Picture 7" descr="images.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2304" y="2924464"/>
            <a:ext cx="2336800" cy="3479800"/>
          </a:xfrm>
          <a:prstGeom prst="rect">
            <a:avLst/>
          </a:prstGeom>
        </p:spPr>
      </p:pic>
      <p:pic>
        <p:nvPicPr>
          <p:cNvPr id="9" name="Picture 8" descr="images-1.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338368" y="1936173"/>
            <a:ext cx="2374900" cy="3429000"/>
          </a:xfrm>
          <a:prstGeom prst="rect">
            <a:avLst/>
          </a:prstGeom>
        </p:spPr>
      </p:pic>
      <p:pic>
        <p:nvPicPr>
          <p:cNvPr id="10" name="Picture 9" descr="images-2.jp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59641" y="2924464"/>
            <a:ext cx="2374900" cy="3429000"/>
          </a:xfrm>
          <a:prstGeom prst="rect">
            <a:avLst/>
          </a:prstGeom>
        </p:spPr>
      </p:pic>
    </p:spTree>
    <p:extLst>
      <p:ext uri="{BB962C8B-B14F-4D97-AF65-F5344CB8AC3E}">
        <p14:creationId xmlns:p14="http://schemas.microsoft.com/office/powerpoint/2010/main" xmlns="" val="3128046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Communism</a:t>
            </a:r>
            <a:endParaRPr lang="en-US" dirty="0"/>
          </a:p>
        </p:txBody>
      </p:sp>
      <p:sp>
        <p:nvSpPr>
          <p:cNvPr id="3" name="Content Placeholder 2"/>
          <p:cNvSpPr>
            <a:spLocks noGrp="1"/>
          </p:cNvSpPr>
          <p:nvPr>
            <p:ph idx="1"/>
          </p:nvPr>
        </p:nvSpPr>
        <p:spPr/>
        <p:txBody>
          <a:bodyPr>
            <a:normAutofit/>
          </a:bodyPr>
          <a:lstStyle/>
          <a:p>
            <a:r>
              <a:rPr lang="en-US" b="1" dirty="0" smtClean="0"/>
              <a:t>Communism</a:t>
            </a:r>
            <a:r>
              <a:rPr lang="en-US" dirty="0" smtClean="0"/>
              <a:t> (from </a:t>
            </a:r>
            <a:r>
              <a:rPr lang="en-US" dirty="0" smtClean="0">
                <a:hlinkClick r:id="rId2" action="ppaction://hlinkfile" tooltip="Latin"/>
              </a:rPr>
              <a:t>Latin</a:t>
            </a:r>
            <a:r>
              <a:rPr lang="en-US" dirty="0" smtClean="0"/>
              <a:t> </a:t>
            </a:r>
            <a:r>
              <a:rPr lang="en-US" i="1" dirty="0" err="1" smtClean="0"/>
              <a:t>communis</a:t>
            </a:r>
            <a:r>
              <a:rPr lang="en-US" dirty="0" smtClean="0"/>
              <a:t> - common, universal) is a </a:t>
            </a:r>
            <a:r>
              <a:rPr lang="en-US" dirty="0" smtClean="0">
                <a:hlinkClick r:id="rId3" action="ppaction://hlinkfile" tooltip="Revolutionary socialism"/>
              </a:rPr>
              <a:t>revolutionary socialist</a:t>
            </a:r>
            <a:r>
              <a:rPr lang="en-US" dirty="0" smtClean="0"/>
              <a:t> movement to create a </a:t>
            </a:r>
            <a:r>
              <a:rPr lang="en-US" dirty="0" smtClean="0">
                <a:hlinkClick r:id="rId4" action="ppaction://hlinkfile" tooltip="Classless society"/>
              </a:rPr>
              <a:t>classless</a:t>
            </a:r>
            <a:r>
              <a:rPr lang="en-US" dirty="0" smtClean="0"/>
              <a:t>, moneyless, </a:t>
            </a:r>
            <a:r>
              <a:rPr lang="en-US" dirty="0" smtClean="0">
                <a:hlinkClick r:id="rId5" action="ppaction://hlinkfile" tooltip="Social order"/>
              </a:rPr>
              <a:t>social </a:t>
            </a:r>
            <a:r>
              <a:rPr lang="en-US" dirty="0" smtClean="0">
                <a:hlinkClick r:id="rId5" action="ppaction://hlinkfile" tooltip="Social order"/>
              </a:rPr>
              <a:t>order</a:t>
            </a:r>
            <a:r>
              <a:rPr lang="en-US" dirty="0" smtClean="0"/>
              <a:t> </a:t>
            </a:r>
            <a:r>
              <a:rPr lang="en-US" dirty="0" smtClean="0">
                <a:hlinkClick r:id="rId6" action="ppaction://hlinkfile" tooltip="Base and superstructure"/>
              </a:rPr>
              <a:t>structured</a:t>
            </a:r>
            <a:r>
              <a:rPr lang="en-US" dirty="0" smtClean="0"/>
              <a:t> upon </a:t>
            </a:r>
            <a:r>
              <a:rPr lang="en-US" dirty="0" smtClean="0">
                <a:hlinkClick r:id="rId7" action="ppaction://hlinkfile" tooltip="Common ownership"/>
              </a:rPr>
              <a:t>common ownership</a:t>
            </a:r>
            <a:r>
              <a:rPr lang="en-US" dirty="0" smtClean="0"/>
              <a:t> of the </a:t>
            </a:r>
            <a:r>
              <a:rPr lang="en-US" dirty="0" smtClean="0">
                <a:hlinkClick r:id="rId8" action="ppaction://hlinkfile" tooltip="Means of production"/>
              </a:rPr>
              <a:t>means of production</a:t>
            </a:r>
            <a:r>
              <a:rPr lang="en-US" dirty="0" smtClean="0"/>
              <a:t>, as well as a </a:t>
            </a:r>
            <a:r>
              <a:rPr lang="en-US" dirty="0" smtClean="0">
                <a:hlinkClick r:id="rId9" action="ppaction://hlinkfile" tooltip="Social"/>
              </a:rPr>
              <a:t>social</a:t>
            </a:r>
            <a:r>
              <a:rPr lang="en-US" dirty="0" smtClean="0"/>
              <a:t>, </a:t>
            </a:r>
            <a:r>
              <a:rPr lang="en-US" dirty="0" smtClean="0">
                <a:hlinkClick r:id="rId10" action="ppaction://hlinkfile" tooltip="Political"/>
              </a:rPr>
              <a:t>political</a:t>
            </a:r>
            <a:r>
              <a:rPr lang="en-US" dirty="0" smtClean="0"/>
              <a:t> and </a:t>
            </a:r>
            <a:r>
              <a:rPr lang="en-US" dirty="0" smtClean="0">
                <a:hlinkClick r:id="rId11" action="ppaction://hlinkfile" tooltip="Economy"/>
              </a:rPr>
              <a:t>economic</a:t>
            </a:r>
            <a:r>
              <a:rPr lang="en-US" dirty="0" smtClean="0"/>
              <a:t> ideology that aims at the establishment of this social order. </a:t>
            </a:r>
            <a:endParaRPr lang="en-US" dirty="0" smtClean="0"/>
          </a:p>
          <a:p>
            <a:r>
              <a:rPr lang="en-US" dirty="0" smtClean="0"/>
              <a:t>Communist societies have existed in China, Russia, Poland, and in Cuba, and in many other </a:t>
            </a:r>
            <a:r>
              <a:rPr lang="en-US" smtClean="0"/>
              <a:t>countries over the last 100 years.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0910"/>
            <a:ext cx="7313613" cy="914472"/>
          </a:xfrm>
        </p:spPr>
        <p:txBody>
          <a:bodyPr/>
          <a:lstStyle/>
          <a:p>
            <a:r>
              <a:rPr lang="en-US" sz="3200" dirty="0" smtClean="0"/>
              <a:t>Joseph McCarthy and the Red Scare</a:t>
            </a:r>
            <a:endParaRPr lang="en-US" sz="3200" dirty="0"/>
          </a:p>
        </p:txBody>
      </p:sp>
      <p:sp>
        <p:nvSpPr>
          <p:cNvPr id="3" name="Content Placeholder 2"/>
          <p:cNvSpPr>
            <a:spLocks noGrp="1"/>
          </p:cNvSpPr>
          <p:nvPr>
            <p:ph idx="1"/>
          </p:nvPr>
        </p:nvSpPr>
        <p:spPr>
          <a:xfrm>
            <a:off x="323274" y="1145381"/>
            <a:ext cx="5495636" cy="5435529"/>
          </a:xfrm>
        </p:spPr>
        <p:txBody>
          <a:bodyPr>
            <a:normAutofit fontScale="92500" lnSpcReduction="20000"/>
          </a:bodyPr>
          <a:lstStyle/>
          <a:p>
            <a:r>
              <a:rPr lang="en-US" dirty="0" smtClean="0"/>
              <a:t>Joseph McCarthy, a junior senator </a:t>
            </a:r>
            <a:r>
              <a:rPr lang="en-US" dirty="0"/>
              <a:t>from </a:t>
            </a:r>
            <a:r>
              <a:rPr lang="en-US" dirty="0" smtClean="0"/>
              <a:t>Wisconsin, started spreading rumors that communism was infiltrating America and forming national security breaches. The fear he inspired caused an effort to subvert </a:t>
            </a:r>
            <a:r>
              <a:rPr lang="en-US" dirty="0"/>
              <a:t>radical politics of any </a:t>
            </a:r>
            <a:r>
              <a:rPr lang="en-US" dirty="0" smtClean="0"/>
              <a:t>sort by equating it with being</a:t>
            </a:r>
            <a:r>
              <a:rPr lang="en-US" b="1" dirty="0" smtClean="0"/>
              <a:t> anti-American</a:t>
            </a:r>
            <a:r>
              <a:rPr lang="en-US" dirty="0" smtClean="0"/>
              <a:t>.</a:t>
            </a:r>
          </a:p>
          <a:p>
            <a:r>
              <a:rPr lang="en-US" dirty="0" smtClean="0"/>
              <a:t> </a:t>
            </a:r>
            <a:r>
              <a:rPr lang="en-US" dirty="0"/>
              <a:t>Thousands of Americans were brought up on suspicions of communist affiliations and asked to testify, an experience that caused many people to lose jobs, security, and to live in constant fear. </a:t>
            </a:r>
            <a:endParaRPr lang="en-US" dirty="0" smtClean="0"/>
          </a:p>
          <a:p>
            <a:r>
              <a:rPr lang="en-US" dirty="0" smtClean="0"/>
              <a:t>Radicals</a:t>
            </a:r>
            <a:r>
              <a:rPr lang="en-US" dirty="0"/>
              <a:t>, even without ties to communism, were subjected to the </a:t>
            </a:r>
            <a:r>
              <a:rPr lang="en-US" b="1" dirty="0"/>
              <a:t>communist witch hunt </a:t>
            </a:r>
            <a:r>
              <a:rPr lang="en-US" dirty="0"/>
              <a:t>conducted by the House of Un-American Activities and Joseph McCarthy</a:t>
            </a:r>
            <a:r>
              <a:rPr lang="en-US" dirty="0" smtClean="0"/>
              <a:t>.  </a:t>
            </a:r>
            <a:r>
              <a:rPr lang="en-US" b="1" dirty="0" smtClean="0"/>
              <a:t>Arthur Miller was one of them.</a:t>
            </a:r>
          </a:p>
          <a:p>
            <a:endParaRPr lang="en-US" dirty="0"/>
          </a:p>
        </p:txBody>
      </p:sp>
      <p:pic>
        <p:nvPicPr>
          <p:cNvPr id="5" name="Picture 4" descr="joseph-mccarthy-6.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818910" y="1584109"/>
            <a:ext cx="3325090" cy="3488619"/>
          </a:xfrm>
          <a:prstGeom prst="rect">
            <a:avLst/>
          </a:prstGeom>
        </p:spPr>
      </p:pic>
    </p:spTree>
    <p:extLst>
      <p:ext uri="{BB962C8B-B14F-4D97-AF65-F5344CB8AC3E}">
        <p14:creationId xmlns:p14="http://schemas.microsoft.com/office/powerpoint/2010/main" xmlns="" val="380075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Turn in your Friends, or you’ll be Next</a:t>
            </a:r>
            <a:endParaRPr lang="en-US" dirty="0"/>
          </a:p>
        </p:txBody>
      </p:sp>
      <p:sp>
        <p:nvSpPr>
          <p:cNvPr id="3" name="Content Placeholder 2"/>
          <p:cNvSpPr>
            <a:spLocks noGrp="1"/>
          </p:cNvSpPr>
          <p:nvPr>
            <p:ph idx="1"/>
          </p:nvPr>
        </p:nvSpPr>
        <p:spPr>
          <a:xfrm>
            <a:off x="914400" y="1735138"/>
            <a:ext cx="7536873" cy="4776498"/>
          </a:xfrm>
        </p:spPr>
        <p:txBody>
          <a:bodyPr>
            <a:normAutofit/>
          </a:bodyPr>
          <a:lstStyle/>
          <a:p>
            <a:r>
              <a:rPr lang="en-US" dirty="0" smtClean="0"/>
              <a:t>During the Red Scare, people were encouraged to turn in anyone they knew who might be a Communist (or even have slight Communist sympathies).  </a:t>
            </a:r>
          </a:p>
          <a:p>
            <a:r>
              <a:rPr lang="en-US" dirty="0" smtClean="0"/>
              <a:t>In 1953, Ethel and Julius Rosenberg were executed for espionage; they were found guilty of providing sensitive security information to the Russians, including information on how to create the atomic bomb.</a:t>
            </a:r>
          </a:p>
          <a:p>
            <a:r>
              <a:rPr lang="en-US" dirty="0" smtClean="0"/>
              <a:t>While evidence showed them to be guilty, many Americans believed they had an unfair trial due to hysteria of McCarthyism, and that the death penalty was too harsh..</a:t>
            </a:r>
            <a:endParaRPr lang="en-US" dirty="0"/>
          </a:p>
        </p:txBody>
      </p:sp>
    </p:spTree>
    <p:extLst>
      <p:ext uri="{BB962C8B-B14F-4D97-AF65-F5344CB8AC3E}">
        <p14:creationId xmlns:p14="http://schemas.microsoft.com/office/powerpoint/2010/main" xmlns="" val="236250631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243</TotalTime>
  <Words>692</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Inkwell</vt:lpstr>
      <vt:lpstr>Agenda, 9-7-12</vt:lpstr>
      <vt:lpstr>Consider the Following:</vt:lpstr>
      <vt:lpstr>The Crucible</vt:lpstr>
      <vt:lpstr>What does ‘crucible’ mean?</vt:lpstr>
      <vt:lpstr>Who was Arthur Miller?</vt:lpstr>
      <vt:lpstr>Red Scare Propaganda</vt:lpstr>
      <vt:lpstr>Communism</vt:lpstr>
      <vt:lpstr>Joseph McCarthy and the Red Scare</vt:lpstr>
      <vt:lpstr>Pressure: Turn in your Friends, or you’ll be Next</vt:lpstr>
      <vt:lpstr>Some videos…</vt:lpstr>
      <vt:lpstr>The Crucible is an Allegory: </vt:lpstr>
      <vt:lpstr>Factoid: Miller was married to Marilyn Monroe from 1956-61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dc:title>
  <dc:creator>Leslie Monagle</dc:creator>
  <cp:lastModifiedBy>lmonagle</cp:lastModifiedBy>
  <cp:revision>16</cp:revision>
  <dcterms:created xsi:type="dcterms:W3CDTF">2012-09-06T22:49:04Z</dcterms:created>
  <dcterms:modified xsi:type="dcterms:W3CDTF">2012-09-07T12:52:44Z</dcterms:modified>
</cp:coreProperties>
</file>