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AEBA4-8113-684F-90A3-C4A7941B5678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8BC8C-A160-FF44-A4F7-F49959848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88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charset="0"/>
                <a:ea typeface="MS PGothic" charset="0"/>
                <a:cs typeface="MS PGothic" charset="0"/>
              </a:defRPr>
            </a:lvl9pPr>
          </a:lstStyle>
          <a:p>
            <a:fld id="{D6C7F0B3-87C4-C94A-A33A-A3BE1E490DF8}" type="slidenum">
              <a:rPr lang="en-US">
                <a:latin typeface="Calibri" charset="0"/>
              </a:rPr>
              <a:pPr/>
              <a:t>1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6E4-3BA9-084A-8869-29ED9C1247DD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3B82-B37D-2B41-B49C-31F876B1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1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6E4-3BA9-084A-8869-29ED9C1247DD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3B82-B37D-2B41-B49C-31F876B1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3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6E4-3BA9-084A-8869-29ED9C1247DD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3B82-B37D-2B41-B49C-31F876B1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6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6E4-3BA9-084A-8869-29ED9C1247DD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3B82-B37D-2B41-B49C-31F876B1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5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6E4-3BA9-084A-8869-29ED9C1247DD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3B82-B37D-2B41-B49C-31F876B1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9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6E4-3BA9-084A-8869-29ED9C1247DD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3B82-B37D-2B41-B49C-31F876B1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6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6E4-3BA9-084A-8869-29ED9C1247DD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3B82-B37D-2B41-B49C-31F876B1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6E4-3BA9-084A-8869-29ED9C1247DD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3B82-B37D-2B41-B49C-31F876B1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3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6E4-3BA9-084A-8869-29ED9C1247DD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3B82-B37D-2B41-B49C-31F876B1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6E4-3BA9-084A-8869-29ED9C1247DD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3B82-B37D-2B41-B49C-31F876B1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4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36E4-3BA9-084A-8869-29ED9C1247DD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33B82-B37D-2B41-B49C-31F876B1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7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136E4-3BA9-084A-8869-29ED9C1247DD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33B82-B37D-2B41-B49C-31F876B1C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0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ExecutionAnnHibbins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-30481"/>
            <a:ext cx="3962400" cy="6888481"/>
          </a:xfrm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4229320" y="0"/>
            <a:ext cx="4876800" cy="550920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ootlight MT Light" pitchFamily="18" charset="0"/>
                <a:ea typeface="+mn-ea"/>
                <a:cs typeface="+mn-cs"/>
              </a:rPr>
              <a:t>Logical Fallacies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ootlight MT Light" pitchFamily="18" charset="0"/>
                <a:ea typeface="+mn-ea"/>
                <a:cs typeface="+mn-cs"/>
              </a:rPr>
              <a:t>in </a:t>
            </a:r>
            <a:r>
              <a:rPr lang="en-US" sz="88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ootlight MT Light" pitchFamily="18" charset="0"/>
                <a:ea typeface="+mn-ea"/>
                <a:cs typeface="+mn-cs"/>
              </a:rPr>
              <a:t>The Crucible</a:t>
            </a:r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43200" y="2895600"/>
            <a:ext cx="1828800" cy="91440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937576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96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Ad Hominem</a:t>
            </a:r>
            <a:endParaRPr lang="en-US" sz="96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headEnd/>
            <a:tailEnd/>
          </a:ln>
          <a:extLst/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  <a:ea typeface="+mn-ea"/>
                <a:cs typeface="+mn-cs"/>
              </a:rPr>
              <a:t>Definition</a:t>
            </a:r>
            <a:endParaRPr lang="en-US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itchFamily="34" charset="0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ln>
            <a:headEnd/>
            <a:tailEnd/>
          </a:ln>
          <a:extLst/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  <a:ea typeface="+mn-ea"/>
                <a:cs typeface="+mn-cs"/>
              </a:rPr>
              <a:t>Example</a:t>
            </a:r>
            <a:endParaRPr lang="en-US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itchFamily="34" charset="0"/>
              <a:ea typeface="+mn-ea"/>
              <a:cs typeface="+mn-cs"/>
            </a:endParaRPr>
          </a:p>
        </p:txBody>
      </p:sp>
      <p:sp>
        <p:nvSpPr>
          <p:cNvPr id="18437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941763"/>
          </a:xfrm>
          <a:ln>
            <a:prstDash val="solid"/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n-US">
                <a:solidFill>
                  <a:srgbClr val="0B0B05"/>
                </a:solidFill>
                <a:latin typeface="Berlin Sans FB" charset="0"/>
                <a:ea typeface="MS PGothic" charset="0"/>
              </a:rPr>
              <a:t>The arguer suggests that her opponent</a:t>
            </a:r>
            <a:r>
              <a:rPr lang="ja-JP" altLang="en-US">
                <a:solidFill>
                  <a:srgbClr val="0B0B05"/>
                </a:solidFill>
                <a:latin typeface="Berlin Sans FB" charset="0"/>
                <a:ea typeface="MS PGothic" charset="0"/>
              </a:rPr>
              <a:t>’</a:t>
            </a:r>
            <a:r>
              <a:rPr lang="en-US" altLang="ja-JP">
                <a:solidFill>
                  <a:srgbClr val="0B0B05"/>
                </a:solidFill>
                <a:latin typeface="Berlin Sans FB" charset="0"/>
                <a:ea typeface="MS PGothic" charset="0"/>
              </a:rPr>
              <a:t>s view is unacceptable because of some negative character trait. Attack the person rather than the argument.</a:t>
            </a:r>
            <a:r>
              <a:rPr lang="en-US" altLang="ja-JP">
                <a:latin typeface="Berlin Sans FB" charset="0"/>
                <a:ea typeface="MS PGothic" charset="0"/>
              </a:rPr>
              <a:t> Person A makes claim X. </a:t>
            </a:r>
          </a:p>
          <a:p>
            <a:pPr eaLnBrk="1" hangingPunct="1"/>
            <a:r>
              <a:rPr lang="en-US">
                <a:latin typeface="Berlin Sans FB" charset="0"/>
                <a:ea typeface="MS PGothic" charset="0"/>
              </a:rPr>
              <a:t>Person B makes an attack on person A. </a:t>
            </a:r>
          </a:p>
          <a:p>
            <a:pPr eaLnBrk="1" hangingPunct="1"/>
            <a:r>
              <a:rPr lang="en-US">
                <a:latin typeface="Berlin Sans FB" charset="0"/>
                <a:ea typeface="MS PGothic" charset="0"/>
              </a:rPr>
              <a:t>Therefore A's claim is false. </a:t>
            </a:r>
          </a:p>
          <a:p>
            <a:pPr eaLnBrk="1" hangingPunct="1">
              <a:lnSpc>
                <a:spcPct val="90000"/>
              </a:lnSpc>
            </a:pPr>
            <a:endParaRPr lang="en-US">
              <a:solidFill>
                <a:srgbClr val="0B0B05"/>
              </a:solidFill>
              <a:latin typeface="Garamond" charset="0"/>
              <a:ea typeface="MS PGothic" charset="0"/>
            </a:endParaRPr>
          </a:p>
        </p:txBody>
      </p:sp>
      <p:sp>
        <p:nvSpPr>
          <p:cNvPr id="1843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3941763"/>
          </a:xfrm>
          <a:ln>
            <a:prstDash val="solid"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800" b="1">
                <a:latin typeface="Lucida Sans Unicode" charset="0"/>
                <a:ea typeface="MS PGothic" charset="0"/>
              </a:rPr>
              <a:t>Sue argues that abortion should be outlawed.</a:t>
            </a:r>
          </a:p>
          <a:p>
            <a:pPr eaLnBrk="1" hangingPunct="1">
              <a:spcBef>
                <a:spcPct val="0"/>
              </a:spcBef>
            </a:pPr>
            <a:endParaRPr lang="en-US" sz="2800" b="1">
              <a:latin typeface="Lucida Sans Unicode" charset="0"/>
              <a:ea typeface="MS PGothic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b="1">
                <a:latin typeface="Lucida Sans Unicode" charset="0"/>
                <a:ea typeface="MS PGothic" charset="0"/>
              </a:rPr>
              <a:t>Sue is accused of having an affair.</a:t>
            </a:r>
          </a:p>
          <a:p>
            <a:pPr eaLnBrk="1" hangingPunct="1">
              <a:spcBef>
                <a:spcPct val="0"/>
              </a:spcBef>
            </a:pPr>
            <a:endParaRPr lang="en-US" sz="2800" b="1">
              <a:latin typeface="Lucida Sans Unicode" charset="0"/>
              <a:ea typeface="MS PGothic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b="1">
                <a:latin typeface="Lucida Sans Unicode" charset="0"/>
                <a:ea typeface="MS PGothic" charset="0"/>
              </a:rPr>
              <a:t>Sue should not be listened to.</a:t>
            </a:r>
          </a:p>
        </p:txBody>
      </p:sp>
      <p:pic>
        <p:nvPicPr>
          <p:cNvPr id="1843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257800"/>
            <a:ext cx="130175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496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96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Red Herring </a:t>
            </a:r>
            <a:endParaRPr lang="en-US" sz="96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5943600"/>
            <a:ext cx="4040188" cy="762000"/>
          </a:xfrm>
          <a:ln>
            <a:headEnd/>
            <a:tailEnd/>
          </a:ln>
          <a:extLst/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  <a:ea typeface="+mn-ea"/>
                <a:cs typeface="+mn-cs"/>
              </a:rPr>
              <a:t>Definition</a:t>
            </a:r>
            <a:endParaRPr lang="en-US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itchFamily="34" charset="0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5943600"/>
            <a:ext cx="4041775" cy="762000"/>
          </a:xfrm>
          <a:ln>
            <a:headEnd/>
            <a:tailEnd/>
          </a:ln>
          <a:extLst/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  <a:ea typeface="+mn-ea"/>
                <a:cs typeface="+mn-cs"/>
              </a:rPr>
              <a:t>Example</a:t>
            </a:r>
            <a:endParaRPr lang="en-US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itchFamily="34" charset="0"/>
              <a:ea typeface="+mn-ea"/>
              <a:cs typeface="+mn-cs"/>
            </a:endParaRPr>
          </a:p>
        </p:txBody>
      </p:sp>
      <p:sp>
        <p:nvSpPr>
          <p:cNvPr id="19461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066800"/>
            <a:ext cx="4040188" cy="3951288"/>
          </a:xfrm>
          <a:ln>
            <a:prstDash val="solid"/>
          </a:ln>
        </p:spPr>
        <p:txBody>
          <a:bodyPr>
            <a:normAutofit fontScale="92500"/>
          </a:bodyPr>
          <a:lstStyle/>
          <a:p>
            <a:pPr marL="0" indent="0" eaLnBrk="1" hangingPunct="1">
              <a:buFont typeface="Wingdings 3" charset="0"/>
              <a:buNone/>
            </a:pPr>
            <a:r>
              <a:rPr lang="en-US" sz="3200">
                <a:latin typeface="Lucida Sans Unicode" charset="0"/>
                <a:ea typeface="MS PGothic" charset="0"/>
              </a:rPr>
              <a:t/>
            </a:r>
            <a:br>
              <a:rPr lang="en-US" sz="3200">
                <a:latin typeface="Lucida Sans Unicode" charset="0"/>
                <a:ea typeface="MS PGothic" charset="0"/>
              </a:rPr>
            </a:br>
            <a:r>
              <a:rPr lang="en-US" sz="3200">
                <a:latin typeface="Lucida Sans Unicode" charset="0"/>
                <a:ea typeface="MS PGothic" charset="0"/>
              </a:rPr>
              <a:t> </a:t>
            </a:r>
            <a:r>
              <a:rPr lang="en-US" sz="4000">
                <a:latin typeface="Berlin Sans FB" charset="0"/>
                <a:ea typeface="MS PGothic" charset="0"/>
              </a:rPr>
              <a:t>An irrelevant topic is presented in order to divert attention from the original issue. </a:t>
            </a:r>
          </a:p>
        </p:txBody>
      </p:sp>
      <p:sp>
        <p:nvSpPr>
          <p:cNvPr id="19462" name="Content Placeholder 5"/>
          <p:cNvSpPr>
            <a:spLocks noGrp="1"/>
          </p:cNvSpPr>
          <p:nvPr>
            <p:ph sz="quarter" idx="4"/>
          </p:nvPr>
        </p:nvSpPr>
        <p:spPr>
          <a:xfrm>
            <a:off x="4613275" y="1371600"/>
            <a:ext cx="4041775" cy="4683125"/>
          </a:xfrm>
          <a:ln>
            <a:prstDash val="solid"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>
                <a:latin typeface="Berlin Sans FB" charset="0"/>
                <a:ea typeface="MS PGothic" charset="0"/>
              </a:rPr>
              <a:t>Teen: Mom, can I go to a party tonight? </a:t>
            </a:r>
            <a:br>
              <a:rPr lang="en-US" sz="2800">
                <a:latin typeface="Berlin Sans FB" charset="0"/>
                <a:ea typeface="MS PGothic" charset="0"/>
              </a:rPr>
            </a:br>
            <a:r>
              <a:rPr lang="en-US" sz="2800">
                <a:latin typeface="Berlin Sans FB" charset="0"/>
                <a:ea typeface="MS PGothic" charset="0"/>
              </a:rPr>
              <a:t>Mom: How can I be sure you won't drink alcohol?</a:t>
            </a:r>
            <a:br>
              <a:rPr lang="en-US" sz="2800">
                <a:latin typeface="Berlin Sans FB" charset="0"/>
                <a:ea typeface="MS PGothic" charset="0"/>
              </a:rPr>
            </a:br>
            <a:r>
              <a:rPr lang="en-US" sz="2800">
                <a:latin typeface="Berlin Sans FB" charset="0"/>
                <a:ea typeface="MS PGothic" charset="0"/>
              </a:rPr>
              <a:t>Teen: Oh mom, how can you even think that when I've been doing homework all day!</a:t>
            </a:r>
            <a:r>
              <a:rPr lang="en-US">
                <a:latin typeface="Lucida Sans Unicode" charset="0"/>
                <a:ea typeface="MS PGothic" charset="0"/>
              </a:rPr>
              <a:t/>
            </a:r>
            <a:br>
              <a:rPr lang="en-US">
                <a:latin typeface="Lucida Sans Unicode" charset="0"/>
                <a:ea typeface="MS PGothic" charset="0"/>
              </a:rPr>
            </a:br>
            <a:endParaRPr lang="en-US">
              <a:latin typeface="Lucida Sans Unicode" charset="0"/>
              <a:ea typeface="MS PGothic" charset="0"/>
            </a:endParaRPr>
          </a:p>
        </p:txBody>
      </p:sp>
      <p:pic>
        <p:nvPicPr>
          <p:cNvPr id="19463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648200"/>
            <a:ext cx="84455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569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Oversimplification</a:t>
            </a:r>
            <a:r>
              <a:rPr lang="en-US" sz="48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 </a:t>
            </a:r>
            <a:endParaRPr lang="en-US" sz="48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5867400"/>
            <a:ext cx="4040188" cy="762000"/>
          </a:xfrm>
          <a:ln>
            <a:headEnd/>
            <a:tailEnd/>
          </a:ln>
          <a:extLst/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  <a:ea typeface="+mn-ea"/>
                <a:cs typeface="+mn-cs"/>
              </a:rPr>
              <a:t>Definition</a:t>
            </a:r>
            <a:endParaRPr lang="en-US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itchFamily="34" charset="0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953000" y="5867400"/>
            <a:ext cx="4041775" cy="762000"/>
          </a:xfrm>
          <a:ln>
            <a:headEnd/>
            <a:tailEnd/>
          </a:ln>
          <a:extLst/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  <a:ea typeface="+mn-ea"/>
                <a:cs typeface="+mn-cs"/>
              </a:rPr>
              <a:t>Example</a:t>
            </a:r>
            <a:endParaRPr lang="en-US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itchFamily="34" charset="0"/>
              <a:ea typeface="+mn-ea"/>
              <a:cs typeface="+mn-cs"/>
            </a:endParaRPr>
          </a:p>
        </p:txBody>
      </p:sp>
      <p:sp>
        <p:nvSpPr>
          <p:cNvPr id="20485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941763"/>
          </a:xfrm>
          <a:ln>
            <a:prstDash val="solid"/>
          </a:ln>
        </p:spPr>
        <p:txBody>
          <a:bodyPr>
            <a:normAutofit fontScale="92500"/>
          </a:bodyPr>
          <a:lstStyle/>
          <a:p>
            <a:pPr marL="0" indent="0" eaLnBrk="1" hangingPunct="1">
              <a:buFont typeface="Wingdings 3" charset="0"/>
              <a:buNone/>
            </a:pPr>
            <a:r>
              <a:rPr lang="en-US" sz="4800">
                <a:latin typeface="Berlin Sans FB" charset="0"/>
                <a:ea typeface="MS PGothic" charset="0"/>
              </a:rPr>
              <a:t>The act of making something seem simpler than it really is</a:t>
            </a:r>
          </a:p>
        </p:txBody>
      </p:sp>
      <p:pic>
        <p:nvPicPr>
          <p:cNvPr id="2048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334000"/>
            <a:ext cx="130175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3941763"/>
          </a:xfrm>
          <a:ln>
            <a:prstDash val="solid"/>
          </a:ln>
        </p:spPr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</a:pPr>
            <a:r>
              <a:rPr lang="en-US" sz="4000">
                <a:latin typeface="Berlin Sans FB" charset="0"/>
                <a:ea typeface="MS PGothic" charset="0"/>
              </a:rPr>
              <a:t>If we improved public education, then there would be no more poverty in America.</a:t>
            </a:r>
          </a:p>
          <a:p>
            <a:pPr eaLnBrk="1" hangingPunct="1">
              <a:spcBef>
                <a:spcPct val="0"/>
              </a:spcBef>
            </a:pPr>
            <a:endParaRPr lang="en-US" sz="4000">
              <a:latin typeface="Berlin Sans FB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184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2488" indent="-742950" eaLnBrk="1" hangingPunct="1">
              <a:lnSpc>
                <a:spcPct val="80000"/>
              </a:lnSpc>
              <a:buFont typeface="Lucida Sans Unicode" charset="0"/>
              <a:buAutoNum type="arabicPeriod"/>
            </a:pPr>
            <a:r>
              <a:rPr lang="en-US" sz="4100">
                <a:latin typeface="Berlin Sans FB" charset="0"/>
                <a:ea typeface="MS PGothic" charset="0"/>
              </a:rPr>
              <a:t>What part did faulty logic play in the Puritans</a:t>
            </a:r>
            <a:r>
              <a:rPr lang="ja-JP" altLang="en-US" sz="4100">
                <a:latin typeface="Berlin Sans FB" charset="0"/>
                <a:ea typeface="MS PGothic" charset="0"/>
              </a:rPr>
              <a:t>’</a:t>
            </a:r>
            <a:r>
              <a:rPr lang="en-US" altLang="ja-JP" sz="4100">
                <a:latin typeface="Berlin Sans FB" charset="0"/>
                <a:ea typeface="MS PGothic" charset="0"/>
              </a:rPr>
              <a:t> ability to convict so many individuals of being witches without specific evidence?</a:t>
            </a:r>
          </a:p>
          <a:p>
            <a:pPr marL="852488" indent="-742950" eaLnBrk="1" hangingPunct="1">
              <a:lnSpc>
                <a:spcPct val="80000"/>
              </a:lnSpc>
              <a:buFont typeface="Lucida Sans Unicode" charset="0"/>
              <a:buAutoNum type="arabicPeriod"/>
            </a:pPr>
            <a:endParaRPr lang="en-US" sz="4100">
              <a:latin typeface="Berlin Sans FB" charset="0"/>
              <a:ea typeface="MS PGothic" charset="0"/>
            </a:endParaRPr>
          </a:p>
          <a:p>
            <a:pPr marL="852488" indent="-742950" eaLnBrk="1" hangingPunct="1">
              <a:lnSpc>
                <a:spcPct val="80000"/>
              </a:lnSpc>
              <a:buFont typeface="Lucida Sans Unicode" charset="0"/>
              <a:buAutoNum type="arabicPeriod"/>
            </a:pPr>
            <a:r>
              <a:rPr lang="en-US" sz="4100">
                <a:latin typeface="Berlin Sans FB" charset="0"/>
                <a:ea typeface="MS PGothic" charset="0"/>
              </a:rPr>
              <a:t>Is faulty logic a part of everyday communication? </a:t>
            </a:r>
          </a:p>
          <a:p>
            <a:pPr marL="852488" indent="-742950" eaLnBrk="1" hangingPunct="1">
              <a:lnSpc>
                <a:spcPct val="80000"/>
              </a:lnSpc>
              <a:buFont typeface="Lucida Sans Unicode" charset="0"/>
              <a:buAutoNum type="arabicPeriod"/>
            </a:pPr>
            <a:endParaRPr lang="en-US" sz="4100">
              <a:latin typeface="Footlight MT Light" charset="0"/>
              <a:ea typeface="MS PGothic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lin Sans FB" pitchFamily="34" charset="0"/>
              </a:rPr>
              <a:t>Today’s Guiding Questions</a:t>
            </a:r>
            <a:endParaRPr lang="en-US" sz="4400" cap="all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426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538" indent="0" eaLnBrk="1" hangingPunct="1">
              <a:buFont typeface="Wingdings 3" charset="0"/>
              <a:buNone/>
            </a:pPr>
            <a:r>
              <a:rPr lang="en-US">
                <a:latin typeface="Berlin Sans FB" charset="0"/>
                <a:ea typeface="MS PGothic" charset="0"/>
              </a:rPr>
              <a:t>1. </a:t>
            </a:r>
            <a:r>
              <a:rPr lang="ja-JP" altLang="en-US">
                <a:latin typeface="Berlin Sans FB" charset="0"/>
                <a:ea typeface="MS PGothic" charset="0"/>
              </a:rPr>
              <a:t>“</a:t>
            </a:r>
            <a:r>
              <a:rPr lang="en-US" altLang="ja-JP">
                <a:latin typeface="Berlin Sans FB" charset="0"/>
                <a:ea typeface="MS PGothic" charset="0"/>
              </a:rPr>
              <a:t>Everyone cheats on their income taxes, so it must be all right.</a:t>
            </a:r>
            <a:r>
              <a:rPr lang="ja-JP" altLang="en-US">
                <a:latin typeface="Berlin Sans FB" charset="0"/>
                <a:ea typeface="MS PGothic" charset="0"/>
              </a:rPr>
              <a:t>”</a:t>
            </a:r>
            <a:r>
              <a:rPr lang="en-US" altLang="ja-JP">
                <a:latin typeface="Berlin Sans FB" charset="0"/>
                <a:ea typeface="MS PGothic" charset="0"/>
              </a:rPr>
              <a:t> </a:t>
            </a:r>
          </a:p>
          <a:p>
            <a:pPr marL="109538" indent="0" eaLnBrk="1" hangingPunct="1">
              <a:buFont typeface="Wingdings 3" charset="0"/>
              <a:buNone/>
            </a:pPr>
            <a:r>
              <a:rPr lang="en-US">
                <a:latin typeface="Berlin Sans FB" charset="0"/>
                <a:ea typeface="MS PGothic" charset="0"/>
              </a:rPr>
              <a:t>2. </a:t>
            </a:r>
            <a:r>
              <a:rPr lang="ja-JP" altLang="en-US">
                <a:latin typeface="Berlin Sans FB" charset="0"/>
                <a:ea typeface="MS PGothic" charset="0"/>
              </a:rPr>
              <a:t>“</a:t>
            </a:r>
            <a:r>
              <a:rPr lang="en-US" altLang="ja-JP">
                <a:latin typeface="Berlin Sans FB" charset="0"/>
                <a:ea typeface="MS PGothic" charset="0"/>
              </a:rPr>
              <a:t>America-love it or leave it!</a:t>
            </a:r>
            <a:r>
              <a:rPr lang="ja-JP" altLang="en-US">
                <a:latin typeface="Berlin Sans FB" charset="0"/>
                <a:ea typeface="MS PGothic" charset="0"/>
              </a:rPr>
              <a:t>”</a:t>
            </a:r>
            <a:endParaRPr lang="en-US" altLang="ja-JP">
              <a:latin typeface="Berlin Sans FB" charset="0"/>
              <a:ea typeface="MS PGothic" charset="0"/>
            </a:endParaRPr>
          </a:p>
          <a:p>
            <a:pPr marL="109538" indent="0" eaLnBrk="1" hangingPunct="1">
              <a:buFont typeface="Wingdings 3" charset="0"/>
              <a:buNone/>
            </a:pPr>
            <a:r>
              <a:rPr lang="en-US">
                <a:latin typeface="Berlin Sans FB" charset="0"/>
                <a:ea typeface="MS PGothic" charset="0"/>
              </a:rPr>
              <a:t>3.   Mom: </a:t>
            </a:r>
            <a:r>
              <a:rPr lang="ja-JP" altLang="en-US">
                <a:latin typeface="Berlin Sans FB" charset="0"/>
                <a:ea typeface="MS PGothic" charset="0"/>
              </a:rPr>
              <a:t>“</a:t>
            </a:r>
            <a:r>
              <a:rPr lang="en-US" altLang="ja-JP">
                <a:latin typeface="Berlin Sans FB" charset="0"/>
                <a:ea typeface="MS PGothic" charset="0"/>
              </a:rPr>
              <a:t>Johnny, why did you fail math?</a:t>
            </a:r>
            <a:r>
              <a:rPr lang="ja-JP" altLang="en-US">
                <a:latin typeface="Berlin Sans FB" charset="0"/>
                <a:ea typeface="MS PGothic" charset="0"/>
              </a:rPr>
              <a:t>”</a:t>
            </a:r>
            <a:endParaRPr lang="en-US" altLang="ja-JP">
              <a:latin typeface="Berlin Sans FB" charset="0"/>
              <a:ea typeface="MS PGothic" charset="0"/>
            </a:endParaRPr>
          </a:p>
          <a:p>
            <a:pPr marL="109538" indent="0" eaLnBrk="1" hangingPunct="1">
              <a:buFont typeface="Wingdings 3" charset="0"/>
              <a:buNone/>
            </a:pPr>
            <a:r>
              <a:rPr lang="en-US">
                <a:latin typeface="Berlin Sans FB" charset="0"/>
                <a:ea typeface="MS PGothic" charset="0"/>
              </a:rPr>
              <a:t>      Kid- </a:t>
            </a:r>
            <a:r>
              <a:rPr lang="ja-JP" altLang="en-US">
                <a:latin typeface="Berlin Sans FB" charset="0"/>
                <a:ea typeface="MS PGothic" charset="0"/>
              </a:rPr>
              <a:t>“</a:t>
            </a:r>
            <a:r>
              <a:rPr lang="en-US" altLang="ja-JP">
                <a:latin typeface="Berlin Sans FB" charset="0"/>
                <a:ea typeface="MS PGothic" charset="0"/>
              </a:rPr>
              <a:t>Because the teacher HATES me!</a:t>
            </a:r>
            <a:r>
              <a:rPr lang="ja-JP" altLang="en-US">
                <a:latin typeface="Berlin Sans FB" charset="0"/>
                <a:ea typeface="MS PGothic" charset="0"/>
              </a:rPr>
              <a:t>”</a:t>
            </a:r>
            <a:endParaRPr lang="en-US" altLang="ja-JP">
              <a:latin typeface="Berlin Sans FB" charset="0"/>
              <a:ea typeface="MS PGothic" charset="0"/>
            </a:endParaRPr>
          </a:p>
          <a:p>
            <a:pPr marL="109538" indent="0" eaLnBrk="1" hangingPunct="1">
              <a:buFont typeface="Wingdings 3" charset="0"/>
              <a:buNone/>
            </a:pPr>
            <a:r>
              <a:rPr lang="en-US">
                <a:latin typeface="Berlin Sans FB" charset="0"/>
                <a:ea typeface="MS PGothic" charset="0"/>
              </a:rPr>
              <a:t>4. Teen- </a:t>
            </a:r>
            <a:r>
              <a:rPr lang="ja-JP" altLang="en-US">
                <a:latin typeface="Berlin Sans FB" charset="0"/>
                <a:ea typeface="MS PGothic" charset="0"/>
              </a:rPr>
              <a:t>“</a:t>
            </a:r>
            <a:r>
              <a:rPr lang="en-US" altLang="ja-JP">
                <a:latin typeface="Berlin Sans FB" charset="0"/>
                <a:ea typeface="MS PGothic" charset="0"/>
              </a:rPr>
              <a:t>Dude, why does your baseball socks smell so bad?</a:t>
            </a:r>
            <a:r>
              <a:rPr lang="ja-JP" altLang="en-US">
                <a:latin typeface="Berlin Sans FB" charset="0"/>
                <a:ea typeface="MS PGothic" charset="0"/>
              </a:rPr>
              <a:t>”</a:t>
            </a:r>
            <a:endParaRPr lang="en-US" altLang="ja-JP">
              <a:latin typeface="Berlin Sans FB" charset="0"/>
              <a:ea typeface="MS PGothic" charset="0"/>
            </a:endParaRPr>
          </a:p>
          <a:p>
            <a:pPr marL="109538" indent="0" eaLnBrk="1" hangingPunct="1">
              <a:buFont typeface="Wingdings 3" charset="0"/>
              <a:buNone/>
            </a:pPr>
            <a:r>
              <a:rPr lang="en-US">
                <a:latin typeface="Berlin Sans FB" charset="0"/>
                <a:ea typeface="MS PGothic" charset="0"/>
              </a:rPr>
              <a:t>Smelly Teen: </a:t>
            </a:r>
            <a:r>
              <a:rPr lang="ja-JP" altLang="en-US">
                <a:latin typeface="Berlin Sans FB" charset="0"/>
                <a:ea typeface="MS PGothic" charset="0"/>
              </a:rPr>
              <a:t>“</a:t>
            </a:r>
            <a:r>
              <a:rPr lang="en-US" altLang="ja-JP">
                <a:latin typeface="Berlin Sans FB" charset="0"/>
                <a:ea typeface="MS PGothic" charset="0"/>
              </a:rPr>
              <a:t>These are my lucky socks.  We never lose a game when I wear them.</a:t>
            </a:r>
            <a:r>
              <a:rPr lang="ja-JP" altLang="en-US">
                <a:latin typeface="Berlin Sans FB" charset="0"/>
                <a:ea typeface="MS PGothic" charset="0"/>
              </a:rPr>
              <a:t>”</a:t>
            </a:r>
            <a:r>
              <a:rPr lang="en-US" altLang="ja-JP">
                <a:latin typeface="Berlin Sans FB" charset="0"/>
                <a:ea typeface="MS PGothic" charset="0"/>
              </a:rPr>
              <a:t> </a:t>
            </a:r>
            <a:endParaRPr lang="en-US">
              <a:latin typeface="Berlin Sans FB" charset="0"/>
              <a:ea typeface="MS PGothic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lin Sans FB" pitchFamily="34" charset="0"/>
              </a:rPr>
              <a:t>Have You ever heard these statements?</a:t>
            </a:r>
            <a:endParaRPr lang="en-US" sz="4000" cap="all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084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charset="0"/>
              <a:buNone/>
            </a:pPr>
            <a:r>
              <a:rPr lang="en-US" sz="4400">
                <a:solidFill>
                  <a:srgbClr val="0B0B05"/>
                </a:solidFill>
                <a:latin typeface="Footlight MT Light" charset="0"/>
                <a:ea typeface="MS PGothic" charset="0"/>
              </a:rPr>
              <a:t>	</a:t>
            </a:r>
            <a:r>
              <a:rPr lang="en-US" sz="4800">
                <a:solidFill>
                  <a:srgbClr val="0B0B05"/>
                </a:solidFill>
                <a:latin typeface="Footlight MT Light" charset="0"/>
                <a:ea typeface="MS PGothic" charset="0"/>
              </a:rPr>
              <a:t>Fallacies are forms of flawed reasoning that are not logically sound and lead to faulty conclusions.</a:t>
            </a:r>
          </a:p>
          <a:p>
            <a:pPr eaLnBrk="1" hangingPunct="1">
              <a:buFont typeface="Wingdings 3" charset="0"/>
              <a:buNone/>
            </a:pPr>
            <a:endParaRPr lang="en-US" sz="4400">
              <a:latin typeface="Footlight MT Light" charset="0"/>
              <a:ea typeface="MS PGothic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lin Sans FB" pitchFamily="34" charset="0"/>
              </a:rPr>
              <a:t>Logical fallacies</a:t>
            </a:r>
            <a:endParaRPr lang="en-US" sz="6600" cap="all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erlin Sans FB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048000" y="4571999"/>
            <a:ext cx="2514601" cy="2514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22535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Post Hoc:</a:t>
            </a:r>
            <a:r>
              <a:rPr lang="en-US" sz="4800" dirty="0"/>
              <a:t> "After this, therefore because of this."</a:t>
            </a:r>
            <a:r>
              <a:rPr lang="en-US" sz="48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 </a:t>
            </a:r>
            <a:endParaRPr lang="en-US" sz="48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headEnd/>
            <a:tailEnd/>
          </a:ln>
          <a:extLst/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  <a:ea typeface="+mn-ea"/>
                <a:cs typeface="+mn-cs"/>
              </a:rPr>
              <a:t>Definition</a:t>
            </a:r>
            <a:endParaRPr lang="en-US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itchFamily="34" charset="0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ln>
            <a:headEnd/>
            <a:tailEnd/>
          </a:ln>
          <a:extLst/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  <a:ea typeface="+mn-ea"/>
                <a:cs typeface="+mn-cs"/>
              </a:rPr>
              <a:t>Example</a:t>
            </a:r>
            <a:endParaRPr lang="en-US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itchFamily="34" charset="0"/>
              <a:ea typeface="+mn-ea"/>
              <a:cs typeface="+mn-cs"/>
            </a:endParaRPr>
          </a:p>
        </p:txBody>
      </p:sp>
      <p:sp>
        <p:nvSpPr>
          <p:cNvPr id="13317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941763"/>
          </a:xfrm>
          <a:ln>
            <a:prstDash val="solid"/>
          </a:ln>
        </p:spPr>
        <p:txBody>
          <a:bodyPr/>
          <a:lstStyle/>
          <a:p>
            <a:pPr eaLnBrk="1" hangingPunct="1"/>
            <a:r>
              <a:rPr lang="en-US">
                <a:latin typeface="Berlin Sans FB" charset="0"/>
                <a:ea typeface="MS PGothic" charset="0"/>
              </a:rPr>
              <a:t>A occurs before B. </a:t>
            </a:r>
          </a:p>
          <a:p>
            <a:pPr eaLnBrk="1" hangingPunct="1"/>
            <a:r>
              <a:rPr lang="en-US">
                <a:latin typeface="Berlin Sans FB" charset="0"/>
                <a:ea typeface="MS PGothic" charset="0"/>
              </a:rPr>
              <a:t>Therefore A is the cause of B. </a:t>
            </a:r>
          </a:p>
          <a:p>
            <a:pPr eaLnBrk="1" hangingPunct="1"/>
            <a:r>
              <a:rPr lang="en-US">
                <a:latin typeface="Berlin Sans FB" charset="0"/>
                <a:ea typeface="MS PGothic" charset="0"/>
              </a:rPr>
              <a:t>This fallacy is committed when it is concluded that one event causes another simply because the proposed cause occurred before the proposed effect. </a:t>
            </a:r>
          </a:p>
        </p:txBody>
      </p:sp>
      <p:sp>
        <p:nvSpPr>
          <p:cNvPr id="1331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3941763"/>
          </a:xfrm>
          <a:ln>
            <a:prstDash val="solid"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Lucida Sans Unicode" charset="0"/>
                <a:ea typeface="MS PGothic" charset="0"/>
              </a:rPr>
              <a:t>I had been doing pretty poorly this season. Then my girlfriend gave me these neon laces for my spikes and I won my next three races. Those laces must be good luck...if I keep on wearing them I can't help but win!</a:t>
            </a:r>
          </a:p>
        </p:txBody>
      </p:sp>
      <p:pic>
        <p:nvPicPr>
          <p:cNvPr id="1331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256213"/>
            <a:ext cx="1301750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079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96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Ad </a:t>
            </a:r>
            <a:r>
              <a:rPr lang="en-US" sz="9600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Populum</a:t>
            </a:r>
            <a:r>
              <a:rPr lang="en-US" sz="96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 </a:t>
            </a:r>
            <a:endParaRPr lang="en-US" sz="96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08431"/>
            <a:ext cx="4040188" cy="762000"/>
          </a:xfrm>
          <a:ln>
            <a:headEnd/>
            <a:tailEnd/>
          </a:ln>
          <a:extLst/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  <a:ea typeface="+mn-ea"/>
                <a:cs typeface="+mn-cs"/>
              </a:rPr>
              <a:t>Definition</a:t>
            </a:r>
            <a:endParaRPr lang="en-US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itchFamily="34" charset="0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85360" y="5903742"/>
            <a:ext cx="4041775" cy="762000"/>
          </a:xfrm>
          <a:ln>
            <a:headEnd/>
            <a:tailEnd/>
          </a:ln>
          <a:extLst/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  <a:ea typeface="+mn-ea"/>
                <a:cs typeface="+mn-cs"/>
              </a:rPr>
              <a:t>Example</a:t>
            </a:r>
            <a:endParaRPr lang="en-US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itchFamily="34" charset="0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941763"/>
          </a:xfrm>
          <a:ln/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 smtClean="0">
                <a:ea typeface="+mn-ea"/>
                <a:cs typeface="+mn-cs"/>
              </a:rPr>
              <a:t>Description </a:t>
            </a:r>
            <a:r>
              <a:rPr lang="en-US" sz="2800" b="1" dirty="0">
                <a:ea typeface="+mn-ea"/>
                <a:cs typeface="+mn-cs"/>
              </a:rPr>
              <a:t>of Appeal to Popularity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>
                <a:ea typeface="+mn-ea"/>
                <a:cs typeface="+mn-cs"/>
              </a:rPr>
              <a:t>The Appeal to Popularity has the following form: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>
                <a:ea typeface="+mn-ea"/>
                <a:cs typeface="+mn-cs"/>
              </a:rPr>
              <a:t>Most people approve of X (have favorable emotions towards X).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>
                <a:ea typeface="+mn-ea"/>
                <a:cs typeface="+mn-cs"/>
              </a:rPr>
              <a:t>Therefore X is true.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800" b="1" dirty="0">
              <a:ea typeface="+mn-ea"/>
              <a:cs typeface="+mn-cs"/>
            </a:endParaRPr>
          </a:p>
        </p:txBody>
      </p:sp>
      <p:sp>
        <p:nvSpPr>
          <p:cNvPr id="1434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3941763"/>
          </a:xfrm>
          <a:ln>
            <a:prstDash val="solid"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4800">
                <a:latin typeface="Berlin Sans FB" charset="0"/>
                <a:ea typeface="MS PGothic" charset="0"/>
              </a:rPr>
              <a:t>Everyone smokes, so smoking is okay. </a:t>
            </a:r>
          </a:p>
        </p:txBody>
      </p:sp>
      <p:pic>
        <p:nvPicPr>
          <p:cNvPr id="14343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478338"/>
            <a:ext cx="130175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83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3" descr="50millElv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52400"/>
            <a:ext cx="6172200" cy="6400800"/>
          </a:xfrm>
        </p:spPr>
      </p:pic>
    </p:spTree>
    <p:extLst>
      <p:ext uri="{BB962C8B-B14F-4D97-AF65-F5344CB8AC3E}">
        <p14:creationId xmlns:p14="http://schemas.microsoft.com/office/powerpoint/2010/main" val="3914197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Affirming the Consequent </a:t>
            </a:r>
            <a:endParaRPr lang="en-US" sz="48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headEnd/>
            <a:tailEnd/>
          </a:ln>
          <a:extLst/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  <a:ea typeface="+mn-ea"/>
                <a:cs typeface="+mn-cs"/>
              </a:rPr>
              <a:t>Definition</a:t>
            </a:r>
            <a:endParaRPr lang="en-US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itchFamily="34" charset="0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ln>
            <a:headEnd/>
            <a:tailEnd/>
          </a:ln>
          <a:extLst/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  <a:ea typeface="+mn-ea"/>
                <a:cs typeface="+mn-cs"/>
              </a:rPr>
              <a:t>Example</a:t>
            </a:r>
            <a:endParaRPr lang="en-US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itchFamily="34" charset="0"/>
              <a:ea typeface="+mn-ea"/>
              <a:cs typeface="+mn-cs"/>
            </a:endParaRPr>
          </a:p>
        </p:txBody>
      </p:sp>
      <p:sp>
        <p:nvSpPr>
          <p:cNvPr id="16389" name="Content Placeholder 3"/>
          <p:cNvSpPr>
            <a:spLocks noGrp="1"/>
          </p:cNvSpPr>
          <p:nvPr>
            <p:ph sz="quarter" idx="2"/>
          </p:nvPr>
        </p:nvSpPr>
        <p:spPr>
          <a:xfrm>
            <a:off x="482600" y="919163"/>
            <a:ext cx="4040188" cy="3941762"/>
          </a:xfrm>
          <a:ln>
            <a:prstDash val="solid"/>
          </a:ln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 3" charset="0"/>
              <a:buNone/>
            </a:pPr>
            <a:endParaRPr lang="en-US" sz="3200">
              <a:latin typeface="Lucida Sans Unicode" charset="0"/>
              <a:ea typeface="MS PGothic" charset="0"/>
            </a:endParaRPr>
          </a:p>
          <a:p>
            <a:pPr marL="0" indent="0" eaLnBrk="1" hangingPunct="1">
              <a:buFont typeface="Wingdings 3" charset="0"/>
              <a:buNone/>
            </a:pPr>
            <a:r>
              <a:rPr lang="en-US" sz="1600">
                <a:latin typeface="Aharoni" charset="0"/>
                <a:ea typeface="MS PGothic" charset="0"/>
                <a:cs typeface="Aharoni" charset="0"/>
              </a:rPr>
              <a:t>Illogical reasoning that one consequence is the direct cause of one event absolutely, even if there is no correlating evidence. </a:t>
            </a:r>
            <a:r>
              <a:rPr lang="en-US" sz="3200">
                <a:latin typeface="Lucida Sans Unicode" charset="0"/>
                <a:ea typeface="MS PGothic" charset="0"/>
              </a:rPr>
              <a:t/>
            </a:r>
            <a:br>
              <a:rPr lang="en-US" sz="3200">
                <a:latin typeface="Lucida Sans Unicode" charset="0"/>
                <a:ea typeface="MS PGothic" charset="0"/>
              </a:rPr>
            </a:br>
            <a:r>
              <a:rPr lang="en-US" sz="4000">
                <a:latin typeface="Berlin Sans FB" charset="0"/>
                <a:ea typeface="MS PGothic" charset="0"/>
              </a:rPr>
              <a:t>If A then B.</a:t>
            </a:r>
            <a:br>
              <a:rPr lang="en-US" sz="4000">
                <a:latin typeface="Berlin Sans FB" charset="0"/>
                <a:ea typeface="MS PGothic" charset="0"/>
              </a:rPr>
            </a:br>
            <a:endParaRPr lang="en-US" sz="4000">
              <a:latin typeface="Berlin Sans FB" charset="0"/>
              <a:ea typeface="MS PGothic" charset="0"/>
            </a:endParaRPr>
          </a:p>
          <a:p>
            <a:pPr marL="0" indent="0" eaLnBrk="1" hangingPunct="1">
              <a:buFont typeface="Wingdings 3" charset="0"/>
              <a:buNone/>
            </a:pPr>
            <a:r>
              <a:rPr lang="en-US" sz="4000">
                <a:latin typeface="Berlin Sans FB" charset="0"/>
                <a:ea typeface="MS PGothic" charset="0"/>
              </a:rPr>
              <a:t>B takes place</a:t>
            </a:r>
            <a:br>
              <a:rPr lang="en-US" sz="4000">
                <a:latin typeface="Berlin Sans FB" charset="0"/>
                <a:ea typeface="MS PGothic" charset="0"/>
              </a:rPr>
            </a:br>
            <a:r>
              <a:rPr lang="en-US" sz="4000">
                <a:latin typeface="Berlin Sans FB" charset="0"/>
                <a:ea typeface="MS PGothic" charset="0"/>
              </a:rPr>
              <a:t>Therefore, A. </a:t>
            </a:r>
            <a:endParaRPr lang="en-US" sz="5400">
              <a:latin typeface="Berlin Sans FB" charset="0"/>
              <a:ea typeface="MS PGothic" charset="0"/>
            </a:endParaRPr>
          </a:p>
        </p:txBody>
      </p:sp>
      <p:sp>
        <p:nvSpPr>
          <p:cNvPr id="16390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3941763"/>
          </a:xfrm>
          <a:ln>
            <a:prstDash val="solid"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3600">
                <a:latin typeface="Berlin Sans FB" charset="0"/>
                <a:ea typeface="MS PGothic" charset="0"/>
              </a:rPr>
              <a:t>If it's raining, then the streets are wet. </a:t>
            </a:r>
          </a:p>
          <a:p>
            <a:pPr eaLnBrk="1" hangingPunct="1">
              <a:spcBef>
                <a:spcPct val="0"/>
              </a:spcBef>
            </a:pPr>
            <a:r>
              <a:rPr lang="en-US" sz="3600">
                <a:latin typeface="Berlin Sans FB" charset="0"/>
                <a:ea typeface="MS PGothic" charset="0"/>
              </a:rPr>
              <a:t>The streets are wet. </a:t>
            </a:r>
          </a:p>
          <a:p>
            <a:pPr eaLnBrk="1" hangingPunct="1">
              <a:spcBef>
                <a:spcPct val="0"/>
              </a:spcBef>
            </a:pPr>
            <a:r>
              <a:rPr lang="en-US" sz="3600">
                <a:latin typeface="Berlin Sans FB" charset="0"/>
                <a:ea typeface="MS PGothic" charset="0"/>
              </a:rPr>
              <a:t>Therefore, it's raining.</a:t>
            </a:r>
          </a:p>
        </p:txBody>
      </p:sp>
      <p:pic>
        <p:nvPicPr>
          <p:cNvPr id="16391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5267325"/>
            <a:ext cx="130175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234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80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</a:rPr>
              <a:t>False Dilemma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5943600"/>
            <a:ext cx="4040188" cy="762000"/>
          </a:xfrm>
          <a:ln>
            <a:headEnd/>
            <a:tailEnd/>
          </a:ln>
          <a:extLst/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  <a:ea typeface="+mn-ea"/>
                <a:cs typeface="+mn-cs"/>
              </a:rPr>
              <a:t>Definition</a:t>
            </a:r>
            <a:endParaRPr lang="en-US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itchFamily="34" charset="0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24400" y="5943600"/>
            <a:ext cx="4041775" cy="762000"/>
          </a:xfrm>
          <a:ln>
            <a:headEnd/>
            <a:tailEnd/>
          </a:ln>
          <a:extLst/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  <a:ea typeface="+mn-ea"/>
                <a:cs typeface="+mn-cs"/>
              </a:rPr>
              <a:t>Example</a:t>
            </a:r>
            <a:endParaRPr lang="en-US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" pitchFamily="34" charset="0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941763"/>
          </a:xfrm>
          <a:ln/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3200" dirty="0" smtClean="0">
                <a:solidFill>
                  <a:srgbClr val="0B0B05"/>
                </a:solidFill>
                <a:latin typeface="Berlin Sans FB" pitchFamily="34" charset="0"/>
                <a:ea typeface="+mn-ea"/>
                <a:cs typeface="+mn-cs"/>
              </a:rPr>
              <a:t>The </a:t>
            </a:r>
            <a:r>
              <a:rPr lang="en-US" sz="3200" dirty="0">
                <a:solidFill>
                  <a:srgbClr val="0B0B05"/>
                </a:solidFill>
                <a:latin typeface="Berlin Sans FB" pitchFamily="34" charset="0"/>
                <a:ea typeface="+mn-ea"/>
                <a:cs typeface="+mn-cs"/>
              </a:rPr>
              <a:t>arguer claims that there are only two options and one is unacceptable so we must accept the other.  However in actuality there are other alternatives.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3200" dirty="0">
              <a:ea typeface="+mn-ea"/>
              <a:cs typeface="+mn-cs"/>
            </a:endParaRPr>
          </a:p>
        </p:txBody>
      </p:sp>
      <p:sp>
        <p:nvSpPr>
          <p:cNvPr id="17414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219200"/>
            <a:ext cx="4041775" cy="3941763"/>
          </a:xfrm>
          <a:ln>
            <a:prstDash val="solid"/>
          </a:ln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sz="3600" b="1">
                <a:solidFill>
                  <a:srgbClr val="0B0B05"/>
                </a:solidFill>
                <a:latin typeface="Garamond" charset="0"/>
                <a:ea typeface="MS PGothic" charset="0"/>
              </a:rPr>
              <a:t>If Guns are outlawed, only outlaws will have guns. </a:t>
            </a:r>
          </a:p>
          <a:p>
            <a:pPr eaLnBrk="1" hangingPunct="1">
              <a:spcBef>
                <a:spcPct val="0"/>
              </a:spcBef>
            </a:pPr>
            <a:endParaRPr lang="en-US" sz="3600">
              <a:latin typeface="Lucida Sans Unicode" charset="0"/>
              <a:ea typeface="MS PGothic" charset="0"/>
            </a:endParaRPr>
          </a:p>
        </p:txBody>
      </p:sp>
      <p:pic>
        <p:nvPicPr>
          <p:cNvPr id="17415" name="Picture 7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29000"/>
            <a:ext cx="33528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144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496</Words>
  <Application>Microsoft Macintosh PowerPoint</Application>
  <PresentationFormat>On-screen Show (4:3)</PresentationFormat>
  <Paragraphs>66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Today’s Guiding Questions</vt:lpstr>
      <vt:lpstr>Have You ever heard these statements?</vt:lpstr>
      <vt:lpstr>Logical fallacies</vt:lpstr>
      <vt:lpstr>Post Hoc: "After this, therefore because of this." </vt:lpstr>
      <vt:lpstr>Ad Populum </vt:lpstr>
      <vt:lpstr>PowerPoint Presentation</vt:lpstr>
      <vt:lpstr>Affirming the Consequent </vt:lpstr>
      <vt:lpstr>False Dilemma </vt:lpstr>
      <vt:lpstr>Ad Hominem</vt:lpstr>
      <vt:lpstr>Red Herring </vt:lpstr>
      <vt:lpstr>Oversimplification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 Monagle</dc:creator>
  <cp:lastModifiedBy>Leslie Monagle</cp:lastModifiedBy>
  <cp:revision>1</cp:revision>
  <dcterms:created xsi:type="dcterms:W3CDTF">2013-11-25T02:24:36Z</dcterms:created>
  <dcterms:modified xsi:type="dcterms:W3CDTF">2013-11-25T02:25:36Z</dcterms:modified>
</cp:coreProperties>
</file>