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5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36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EA541-226B-4148-BD73-C0575553010E}" type="datetimeFigureOut">
              <a:rPr lang="en-US" smtClean="0"/>
              <a:t>2/24/13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EDE01-C8EB-594E-AB73-0B22E540A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29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cage metaphor</a:t>
            </a:r>
            <a:r>
              <a:rPr lang="en-US" baseline="0" dirty="0" smtClean="0"/>
              <a:t> as a have/have not situation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EDE01-C8EB-594E-AB73-0B22E540A8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714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ED3E41-E2DE-48B7-AD25-2C05D8372D60}" type="datetime4">
              <a:rPr lang="en-US" smtClean="0"/>
              <a:pPr/>
              <a:t>February 24,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2/24/13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2/24/13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02C6-8B37-41F0-B3E4-774551D1C22F}" type="datetime4">
              <a:rPr lang="en-US" smtClean="0"/>
              <a:pPr/>
              <a:t>February 24,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8F78D1B-BB73-41B2-8202-C6678B761557}" type="datetime4">
              <a:rPr lang="en-US" smtClean="0"/>
              <a:pPr/>
              <a:t>February 24,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1E46-B9AD-4605-BA48-F4BA770367EA}" type="datetime4">
              <a:rPr lang="en-US" smtClean="0"/>
              <a:pPr/>
              <a:t>February 24,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4492-1D66-40E5-BF5F-8AE5B76A3760}" type="datetime4">
              <a:rPr lang="en-US" smtClean="0"/>
              <a:pPr/>
              <a:t>February 24,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120655-FBEF-4656-A8A9-E7D9EB4F4DEC}" type="datetime4">
              <a:rPr lang="en-US" smtClean="0"/>
              <a:pPr/>
              <a:t>February 24,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2BA2-D035-44CD-B6C5-345CD46C68A9}" type="datetime4">
              <a:rPr lang="en-US" smtClean="0"/>
              <a:pPr/>
              <a:t>February 24,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2544D9-E8EB-4DFC-9BAC-8FC5CFB1A919}" type="datetime4">
              <a:rPr lang="en-US" smtClean="0"/>
              <a:pPr/>
              <a:t>February 24,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F894904-8048-429B-BF77-F17DA8F8287B}" type="datetime4">
              <a:rPr lang="en-US" smtClean="0"/>
              <a:pPr/>
              <a:t>February 24,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6441D7B3-F7C5-4013-AC5D-399DD8DB11FA}" type="datetime4">
              <a:rPr lang="en-US" smtClean="0"/>
              <a:pPr/>
              <a:t>February 24,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hf sldNum="0" hdr="0" ftr="0" dt="0"/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77931" y="1417320"/>
            <a:ext cx="5382605" cy="230428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Apple Chancery"/>
                <a:cs typeface="Apple Chancery"/>
              </a:rPr>
              <a:t>Voices of</a:t>
            </a:r>
            <a:br>
              <a:rPr lang="en-US" dirty="0" smtClean="0">
                <a:latin typeface="Apple Chancery"/>
                <a:cs typeface="Apple Chancery"/>
              </a:rPr>
            </a:br>
            <a:r>
              <a:rPr lang="en-US" dirty="0" smtClean="0">
                <a:latin typeface="Britannic Bold"/>
                <a:cs typeface="Britannic Bold"/>
              </a:rPr>
              <a:t>the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Britannic Bold"/>
                <a:cs typeface="Britannic Bold"/>
              </a:rPr>
              <a:t>harlem renaissance</a:t>
            </a:r>
            <a:endParaRPr lang="en-US" dirty="0"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2866149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“Harlem,” by Langston Hughes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342202" lvl="2" indent="0">
              <a:buNone/>
            </a:pPr>
            <a:endParaRPr lang="en-US" dirty="0" smtClean="0"/>
          </a:p>
          <a:p>
            <a:pPr marL="342202" lvl="2" indent="0">
              <a:buNone/>
            </a:pPr>
            <a:r>
              <a:rPr lang="en-US" sz="2200" dirty="0" smtClean="0"/>
              <a:t>What </a:t>
            </a:r>
            <a:r>
              <a:rPr lang="en-US" sz="2200" dirty="0"/>
              <a:t>happens to a dream deferred? 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  Does it dry up </a:t>
            </a:r>
          </a:p>
          <a:p>
            <a:pPr marL="0" indent="0">
              <a:buNone/>
            </a:pPr>
            <a:r>
              <a:rPr lang="en-US" dirty="0"/>
              <a:t>      like a raisin in the sun? </a:t>
            </a:r>
          </a:p>
          <a:p>
            <a:pPr marL="0" indent="0">
              <a:buNone/>
            </a:pPr>
            <a:r>
              <a:rPr lang="en-US" dirty="0"/>
              <a:t>      Or fester like a sore— </a:t>
            </a:r>
          </a:p>
          <a:p>
            <a:pPr marL="0" indent="0">
              <a:buNone/>
            </a:pPr>
            <a:r>
              <a:rPr lang="en-US" dirty="0"/>
              <a:t>      And then run? </a:t>
            </a:r>
          </a:p>
          <a:p>
            <a:pPr marL="0" indent="0">
              <a:buNone/>
            </a:pPr>
            <a:r>
              <a:rPr lang="en-US" dirty="0"/>
              <a:t>      Does it stink like rotten meat? </a:t>
            </a:r>
          </a:p>
          <a:p>
            <a:pPr marL="0" indent="0">
              <a:buNone/>
            </a:pPr>
            <a:r>
              <a:rPr lang="en-US" dirty="0"/>
              <a:t>      Or crust and sugar over— </a:t>
            </a:r>
          </a:p>
          <a:p>
            <a:pPr marL="0" indent="0">
              <a:buNone/>
            </a:pPr>
            <a:r>
              <a:rPr lang="en-US" dirty="0"/>
              <a:t>      like a syrupy sweet? 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  Maybe it just sags </a:t>
            </a:r>
          </a:p>
          <a:p>
            <a:pPr marL="0" indent="0">
              <a:buNone/>
            </a:pPr>
            <a:r>
              <a:rPr lang="en-US" dirty="0"/>
              <a:t>      like a heavy load. 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  </a:t>
            </a:r>
            <a:r>
              <a:rPr lang="en-US" i="1" dirty="0"/>
              <a:t>Or does it explode?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340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Paul Laurence Dunbar (1872-1906)</a:t>
            </a:r>
            <a:r>
              <a:rPr lang="en-US" dirty="0"/>
              <a:t> 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                        </a:t>
            </a:r>
            <a:r>
              <a:rPr lang="en-US" b="1" dirty="0"/>
              <a:t>Sympathy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   I KNOW what the caged bird feels, alas! </a:t>
            </a:r>
            <a:br>
              <a:rPr lang="en-US" dirty="0"/>
            </a:br>
            <a:r>
              <a:rPr lang="en-US" dirty="0"/>
              <a:t>        When the sun is bright on the upland slopes; </a:t>
            </a:r>
            <a:br>
              <a:rPr lang="en-US" dirty="0"/>
            </a:br>
            <a:r>
              <a:rPr lang="en-US" dirty="0"/>
              <a:t>    When the wind stirs soft through the springing grass, </a:t>
            </a:r>
            <a:br>
              <a:rPr lang="en-US" dirty="0"/>
            </a:br>
            <a:r>
              <a:rPr lang="en-US" dirty="0"/>
              <a:t>    And the river flows like a stream of glass; </a:t>
            </a:r>
            <a:br>
              <a:rPr lang="en-US" dirty="0"/>
            </a:br>
            <a:r>
              <a:rPr lang="en-US" dirty="0"/>
              <a:t>        When the first bird sings and the first bud </a:t>
            </a:r>
            <a:r>
              <a:rPr lang="en-US" dirty="0" err="1"/>
              <a:t>opes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    And the faint perfume from its chalice steals — </a:t>
            </a:r>
            <a:br>
              <a:rPr lang="en-US" dirty="0"/>
            </a:br>
            <a:r>
              <a:rPr lang="en-US" dirty="0"/>
              <a:t>    I know what the caged bird feels! </a:t>
            </a:r>
          </a:p>
          <a:p>
            <a:pPr marL="0" indent="0">
              <a:buNone/>
            </a:pPr>
            <a:r>
              <a:rPr lang="en-US" dirty="0"/>
              <a:t>  I know why the caged bird beats his wing </a:t>
            </a:r>
            <a:br>
              <a:rPr lang="en-US" dirty="0"/>
            </a:br>
            <a:r>
              <a:rPr lang="en-US" dirty="0"/>
              <a:t>        Till its blood is red on the cruel bars; </a:t>
            </a:r>
            <a:br>
              <a:rPr lang="en-US" dirty="0"/>
            </a:br>
            <a:r>
              <a:rPr lang="en-US" dirty="0"/>
              <a:t>    For he must fly back to his perch and cling </a:t>
            </a:r>
            <a:br>
              <a:rPr lang="en-US" dirty="0"/>
            </a:br>
            <a:r>
              <a:rPr lang="en-US" dirty="0"/>
              <a:t>    When he fain would be on the bough a-swing; </a:t>
            </a:r>
            <a:br>
              <a:rPr lang="en-US" dirty="0"/>
            </a:br>
            <a:r>
              <a:rPr lang="en-US" dirty="0"/>
              <a:t>        And a pain still throbs in the old, old scars </a:t>
            </a:r>
            <a:br>
              <a:rPr lang="en-US" dirty="0"/>
            </a:br>
            <a:r>
              <a:rPr lang="en-US" dirty="0"/>
              <a:t>    And they pulse again with a keener sting — 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smtClean="0"/>
              <a:t>  </a:t>
            </a:r>
            <a:r>
              <a:rPr lang="en-US" dirty="0"/>
              <a:t>I know why he beats his wing! </a:t>
            </a:r>
          </a:p>
          <a:p>
            <a:pPr marL="0" indent="0">
              <a:buNone/>
            </a:pPr>
            <a:r>
              <a:rPr lang="en-US" dirty="0"/>
              <a:t>    I know why the caged bird sings, ah me, </a:t>
            </a:r>
            <a:br>
              <a:rPr lang="en-US" dirty="0"/>
            </a:br>
            <a:r>
              <a:rPr lang="en-US" dirty="0"/>
              <a:t>        When his wing is bruised and his bosom sore,— </a:t>
            </a:r>
            <a:br>
              <a:rPr lang="en-US" dirty="0"/>
            </a:br>
            <a:r>
              <a:rPr lang="en-US" dirty="0"/>
              <a:t>    When he beats his bars and he would be free; </a:t>
            </a:r>
            <a:br>
              <a:rPr lang="en-US" dirty="0"/>
            </a:br>
            <a:r>
              <a:rPr lang="en-US" dirty="0"/>
              <a:t>    It is not a carol of joy or glee, </a:t>
            </a:r>
            <a:br>
              <a:rPr lang="en-US" dirty="0"/>
            </a:br>
            <a:r>
              <a:rPr lang="en-US" dirty="0"/>
              <a:t>        But a prayer that he sends from his heart's deep core, </a:t>
            </a:r>
            <a:br>
              <a:rPr lang="en-US" dirty="0"/>
            </a:br>
            <a:r>
              <a:rPr lang="en-US" dirty="0"/>
              <a:t>    But a plea, that upward to Heaven he flings — </a:t>
            </a:r>
            <a:br>
              <a:rPr lang="en-US" dirty="0"/>
            </a:br>
            <a:r>
              <a:rPr lang="en-US" dirty="0"/>
              <a:t>    I know why the caged bird sings!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038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-117727"/>
            <a:ext cx="8591550" cy="1066801"/>
          </a:xfrm>
        </p:spPr>
        <p:txBody>
          <a:bodyPr/>
          <a:lstStyle/>
          <a:p>
            <a:r>
              <a:rPr lang="en-US" dirty="0" smtClean="0"/>
              <a:t>“The Bird in the Cage”-Mary Effie Lee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7725" y="949074"/>
            <a:ext cx="8811955" cy="590892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I am not better than my brother over the way,</a:t>
            </a:r>
          </a:p>
          <a:p>
            <a:pPr marL="0" indent="0">
              <a:buNone/>
            </a:pPr>
            <a:r>
              <a:rPr lang="en-US" dirty="0" smtClean="0"/>
              <a:t>But he has a bird in the cage and I have not.</a:t>
            </a:r>
          </a:p>
          <a:p>
            <a:pPr marL="0" indent="0">
              <a:buNone/>
            </a:pPr>
            <a:r>
              <a:rPr lang="en-US" dirty="0" smtClean="0"/>
              <a:t>It beats its little fretted green wings</a:t>
            </a:r>
          </a:p>
          <a:p>
            <a:pPr marL="0" indent="0">
              <a:buNone/>
            </a:pPr>
            <a:r>
              <a:rPr lang="en-US" dirty="0" smtClean="0"/>
              <a:t>Against the wires of its prison all day long.</a:t>
            </a:r>
          </a:p>
          <a:p>
            <a:pPr marL="0" indent="0">
              <a:buNone/>
            </a:pPr>
            <a:r>
              <a:rPr lang="en-US" dirty="0" smtClean="0"/>
              <a:t>Backward and forward it leaps,</a:t>
            </a:r>
          </a:p>
          <a:p>
            <a:pPr marL="0" indent="0">
              <a:buNone/>
            </a:pPr>
            <a:r>
              <a:rPr lang="en-US" dirty="0" smtClean="0"/>
              <a:t>While summer air is tender and the shadows of leaves</a:t>
            </a:r>
          </a:p>
          <a:p>
            <a:pPr marL="0" indent="0">
              <a:buNone/>
            </a:pPr>
            <a:r>
              <a:rPr lang="en-US" dirty="0" smtClean="0"/>
              <a:t>Rock on the ground,</a:t>
            </a:r>
          </a:p>
          <a:p>
            <a:pPr marL="0" indent="0">
              <a:buNone/>
            </a:pPr>
            <a:r>
              <a:rPr lang="en-US" dirty="0" smtClean="0"/>
              <a:t>And the earth is cool and heated in spots,</a:t>
            </a:r>
          </a:p>
          <a:p>
            <a:pPr marL="0" indent="0">
              <a:buNone/>
            </a:pPr>
            <a:r>
              <a:rPr lang="en-US" dirty="0" smtClean="0"/>
              <a:t>And the air from rich herbage rises teeming,</a:t>
            </a:r>
          </a:p>
          <a:p>
            <a:pPr marL="0" indent="0">
              <a:buNone/>
            </a:pPr>
            <a:r>
              <a:rPr lang="en-US" dirty="0" smtClean="0"/>
              <a:t>And gold of suns spills all around,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And birds within the maples </a:t>
            </a:r>
          </a:p>
          <a:p>
            <a:pPr marL="0" indent="0">
              <a:buNone/>
            </a:pPr>
            <a:r>
              <a:rPr lang="en-US" dirty="0" smtClean="0"/>
              <a:t>And birds upon the oaks fly and sing and flutter.</a:t>
            </a:r>
          </a:p>
          <a:p>
            <a:pPr marL="0" indent="0">
              <a:buNone/>
            </a:pPr>
            <a:r>
              <a:rPr lang="en-US" dirty="0" smtClean="0"/>
              <a:t>And there is that little green prisoner,</a:t>
            </a:r>
          </a:p>
          <a:p>
            <a:pPr marL="0" indent="0">
              <a:buNone/>
            </a:pPr>
            <a:r>
              <a:rPr lang="en-US" dirty="0" smtClean="0"/>
              <a:t>Tossing its body forward and up,</a:t>
            </a:r>
          </a:p>
          <a:p>
            <a:pPr marL="0" indent="0">
              <a:buNone/>
            </a:pPr>
            <a:r>
              <a:rPr lang="en-US" dirty="0" smtClean="0"/>
              <a:t>Backward and forth mechanically!</a:t>
            </a:r>
          </a:p>
          <a:p>
            <a:pPr marL="0" indent="0">
              <a:buNone/>
            </a:pPr>
            <a:r>
              <a:rPr lang="en-US" dirty="0" smtClean="0"/>
              <a:t>I listen for its hungry little song,</a:t>
            </a:r>
          </a:p>
          <a:p>
            <a:pPr marL="0" indent="0">
              <a:buNone/>
            </a:pPr>
            <a:r>
              <a:rPr lang="en-US" dirty="0" smtClean="0"/>
              <a:t>Which comes unsatisfying,</a:t>
            </a:r>
          </a:p>
          <a:p>
            <a:pPr marL="0" indent="0">
              <a:buNone/>
            </a:pPr>
            <a:r>
              <a:rPr lang="en-US" dirty="0" smtClean="0"/>
              <a:t>Like drops of dew dispelled by drought.</a:t>
            </a:r>
          </a:p>
          <a:p>
            <a:pPr marL="0" indent="0">
              <a:buNone/>
            </a:pPr>
            <a:r>
              <a:rPr lang="en-US" dirty="0" smtClean="0"/>
              <a:t>O, rosebud doomed to ripen in a bud vase!</a:t>
            </a:r>
          </a:p>
          <a:p>
            <a:pPr marL="0" indent="0">
              <a:buNone/>
            </a:pPr>
            <a:r>
              <a:rPr lang="en-US" dirty="0" smtClean="0"/>
              <a:t>O, bird of song within that binding cage!</a:t>
            </a:r>
          </a:p>
          <a:p>
            <a:pPr marL="0" indent="0">
              <a:buNone/>
            </a:pPr>
            <a:r>
              <a:rPr lang="en-US" dirty="0" smtClean="0"/>
              <a:t>Nay, I am not better than my brother over the way,</a:t>
            </a:r>
          </a:p>
          <a:p>
            <a:pPr marL="0" indent="0">
              <a:buNone/>
            </a:pPr>
            <a:r>
              <a:rPr lang="en-US" dirty="0" smtClean="0"/>
              <a:t>Only he has a bird in a cage and I have not.</a:t>
            </a:r>
          </a:p>
        </p:txBody>
      </p:sp>
    </p:spTree>
    <p:extLst>
      <p:ext uri="{BB962C8B-B14F-4D97-AF65-F5344CB8AC3E}">
        <p14:creationId xmlns:p14="http://schemas.microsoft.com/office/powerpoint/2010/main" val="2996639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 </a:t>
            </a:r>
            <a:r>
              <a:rPr lang="en-US" smtClean="0"/>
              <a:t>Lawrence Dunbar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We Wear the Mask</a:t>
            </a:r>
            <a:endParaRPr lang="en-US" dirty="0"/>
          </a:p>
          <a:p>
            <a:r>
              <a:rPr lang="en-US" dirty="0"/>
              <a:t>    WE wear the mask that grins and lies, </a:t>
            </a:r>
            <a:br>
              <a:rPr lang="en-US" dirty="0"/>
            </a:br>
            <a:r>
              <a:rPr lang="en-US" dirty="0"/>
              <a:t>    It hides our cheeks and shades our eyes,— </a:t>
            </a:r>
            <a:br>
              <a:rPr lang="en-US" dirty="0"/>
            </a:br>
            <a:r>
              <a:rPr lang="en-US" dirty="0"/>
              <a:t>    This debt we pay to human guile; </a:t>
            </a:r>
            <a:br>
              <a:rPr lang="en-US" dirty="0"/>
            </a:br>
            <a:r>
              <a:rPr lang="en-US" dirty="0"/>
              <a:t>    With torn and bleeding hearts we smile, </a:t>
            </a:r>
            <a:br>
              <a:rPr lang="en-US" dirty="0"/>
            </a:br>
            <a:r>
              <a:rPr lang="en-US" dirty="0"/>
              <a:t>    And mouth with myriad subtleties. </a:t>
            </a:r>
          </a:p>
          <a:p>
            <a:r>
              <a:rPr lang="en-US" dirty="0"/>
              <a:t>    Why should the world be over-wise, </a:t>
            </a:r>
            <a:br>
              <a:rPr lang="en-US" dirty="0"/>
            </a:br>
            <a:r>
              <a:rPr lang="en-US" dirty="0"/>
              <a:t>    In counting all our tears and sighs? </a:t>
            </a:r>
            <a:br>
              <a:rPr lang="en-US" dirty="0"/>
            </a:br>
            <a:r>
              <a:rPr lang="en-US" dirty="0"/>
              <a:t>    Nay, let them only see us, while </a:t>
            </a:r>
            <a:br>
              <a:rPr lang="en-US" dirty="0"/>
            </a:br>
            <a:r>
              <a:rPr lang="en-US" dirty="0"/>
              <a:t>            We wear the mask. </a:t>
            </a:r>
          </a:p>
          <a:p>
            <a:r>
              <a:rPr lang="en-US" dirty="0"/>
              <a:t>    We smile, but, O great Christ, our cries </a:t>
            </a:r>
            <a:br>
              <a:rPr lang="en-US" dirty="0"/>
            </a:br>
            <a:r>
              <a:rPr lang="en-US" dirty="0"/>
              <a:t>    To thee from tortured souls arise. </a:t>
            </a:r>
            <a:br>
              <a:rPr lang="en-US" dirty="0"/>
            </a:br>
            <a:r>
              <a:rPr lang="en-US" dirty="0"/>
              <a:t>    We sing, but oh the clay is vile </a:t>
            </a:r>
            <a:br>
              <a:rPr lang="en-US" dirty="0"/>
            </a:br>
            <a:r>
              <a:rPr lang="en-US" dirty="0"/>
              <a:t>    Beneath our feet, and long the mile; </a:t>
            </a:r>
            <a:br>
              <a:rPr lang="en-US" dirty="0"/>
            </a:br>
            <a:r>
              <a:rPr lang="en-US" dirty="0"/>
              <a:t>    But let the world dream otherwise, </a:t>
            </a:r>
            <a:br>
              <a:rPr lang="en-US" dirty="0"/>
            </a:br>
            <a:r>
              <a:rPr lang="en-US" dirty="0"/>
              <a:t>            We wear the mask!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2327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36</TotalTime>
  <Words>245</Words>
  <Application>Microsoft Macintosh PowerPoint</Application>
  <PresentationFormat>On-screen Show (4:3)</PresentationFormat>
  <Paragraphs>50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SOHO</vt:lpstr>
      <vt:lpstr>Voices of the harlem renaissance</vt:lpstr>
      <vt:lpstr>“Harlem,” by Langston Hughes</vt:lpstr>
      <vt:lpstr>Paul Laurence Dunbar (1872-1906)  </vt:lpstr>
      <vt:lpstr>“The Bird in the Cage”-Mary Effie Lee</vt:lpstr>
      <vt:lpstr>Paul Lawrence Dunbar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Leslie Monagle</dc:creator>
  <cp:lastModifiedBy>Leslie Monagle</cp:lastModifiedBy>
  <cp:revision>5</cp:revision>
  <dcterms:created xsi:type="dcterms:W3CDTF">2013-02-24T19:42:09Z</dcterms:created>
  <dcterms:modified xsi:type="dcterms:W3CDTF">2013-02-24T20:18:33Z</dcterms:modified>
</cp:coreProperties>
</file>