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3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C06D-4ED8-42C6-905D-CA84CA1B6CBF}" type="datetime2">
              <a:rPr lang="en-US" smtClean="0"/>
              <a:pPr/>
              <a:t>Monday, February 18, 13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EE0E-EDB0-4D84-86B0-50833DF22902}" type="datetime2">
              <a:rPr lang="en-US" smtClean="0"/>
              <a:pPr/>
              <a:t>Monday, February 18, 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372C-B5AB-4C39-B273-B99224EB4DD5}" type="datetime2">
              <a:rPr lang="en-US" smtClean="0"/>
              <a:pPr/>
              <a:t>Monday, February 18, 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pPr/>
              <a:t>Monday, February 18, 13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CDC4-3D19-4983-B478-82F6B8E5AB66}" type="datetime2">
              <a:rPr lang="en-US" smtClean="0"/>
              <a:pPr/>
              <a:t>Monday, February 18, 13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2477-D5D3-4181-8C11-75D0F2433A87}" type="datetime2">
              <a:rPr lang="en-US" smtClean="0"/>
              <a:pPr/>
              <a:t>Monday, February 18, 13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253B-1893-4367-8BAE-DF4BC10DC578}" type="datetime2">
              <a:rPr lang="en-US" smtClean="0"/>
              <a:pPr/>
              <a:t>Monday, February 18, 13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00D-25B3-4603-86C9-4CB776489F00}" type="datetime2">
              <a:rPr lang="en-US" smtClean="0"/>
              <a:pPr/>
              <a:t>Monday, February 18, 13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4AD9-FCC8-48B7-B85B-012A91320DFF}" type="datetime2">
              <a:rPr lang="en-US" smtClean="0"/>
              <a:pPr/>
              <a:t>Monday, February 18, 13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DC50-D5DB-4F94-B367-9876CD2C4012}" type="datetime2">
              <a:rPr lang="en-US" smtClean="0"/>
              <a:pPr/>
              <a:t>Monday, February 18, 13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B412-E790-42EA-81FE-2925D3A43D91}" type="datetime2">
              <a:rPr lang="en-US" smtClean="0"/>
              <a:pPr/>
              <a:t>Monday, February 18, 13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B385921-A91A-409C-921C-0E0EC1E750EC}" type="datetime2">
              <a:rPr lang="en-US" smtClean="0"/>
              <a:pPr/>
              <a:t>Monday, February 18, 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0871" y="116017"/>
            <a:ext cx="7936165" cy="4078633"/>
          </a:xfrm>
        </p:spPr>
        <p:txBody>
          <a:bodyPr/>
          <a:lstStyle/>
          <a:p>
            <a:pPr algn="ctr"/>
            <a:r>
              <a:rPr lang="en-US" dirty="0" smtClean="0"/>
              <a:t>Vocabulary: Drama and Shakespeare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604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5584" y="1995551"/>
            <a:ext cx="6471902" cy="4564906"/>
          </a:xfrm>
        </p:spPr>
        <p:txBody>
          <a:bodyPr>
            <a:normAutofit fontScale="85000" lnSpcReduction="20000"/>
          </a:bodyPr>
          <a:lstStyle/>
          <a:p>
            <a:r>
              <a:rPr lang="en-US" b="1" i="1" dirty="0">
                <a:solidFill>
                  <a:srgbClr val="FFFF00"/>
                </a:solidFill>
              </a:rPr>
              <a:t>Comic relief</a:t>
            </a:r>
            <a:r>
              <a:rPr lang="en-US" dirty="0">
                <a:solidFill>
                  <a:srgbClr val="FFFF00"/>
                </a:solidFill>
              </a:rPr>
              <a:t>: </a:t>
            </a:r>
            <a:r>
              <a:rPr lang="en-US" dirty="0"/>
              <a:t>the inclusion of a humorous character, scene or witty dialogue in an otherwise serious work, often to relieve tension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FFFF00"/>
                </a:solidFill>
              </a:rPr>
              <a:t>Foil:  </a:t>
            </a:r>
            <a:r>
              <a:rPr lang="en-US" dirty="0" smtClean="0"/>
              <a:t>In </a:t>
            </a:r>
            <a:r>
              <a:rPr lang="en-US" dirty="0"/>
              <a:t>fiction, a </a:t>
            </a:r>
            <a:r>
              <a:rPr lang="en-US" i="1" dirty="0"/>
              <a:t>foil</a:t>
            </a:r>
            <a:r>
              <a:rPr lang="en-US" dirty="0"/>
              <a:t> is a character who contrasts with another character (usually the protagonist) in order to highlight particular qualities of the other character</a:t>
            </a:r>
            <a:r>
              <a:rPr lang="en-US" dirty="0" smtClean="0"/>
              <a:t>.</a:t>
            </a:r>
          </a:p>
          <a:p>
            <a:endParaRPr lang="en-US" b="1" dirty="0"/>
          </a:p>
          <a:p>
            <a:r>
              <a:rPr lang="en-US" b="1" i="1" dirty="0">
                <a:solidFill>
                  <a:srgbClr val="FFFF00"/>
                </a:solidFill>
              </a:rPr>
              <a:t>Blank </a:t>
            </a:r>
            <a:r>
              <a:rPr lang="en-US" b="1" i="1" dirty="0" smtClean="0">
                <a:solidFill>
                  <a:srgbClr val="FFFF00"/>
                </a:solidFill>
              </a:rPr>
              <a:t>verse</a:t>
            </a:r>
            <a:r>
              <a:rPr lang="en-US" b="1" dirty="0" smtClean="0">
                <a:solidFill>
                  <a:srgbClr val="FFFF00"/>
                </a:solidFill>
              </a:rPr>
              <a:t>:</a:t>
            </a:r>
            <a:r>
              <a:rPr lang="en-US" dirty="0" smtClean="0"/>
              <a:t> </a:t>
            </a:r>
            <a:r>
              <a:rPr lang="en-US" dirty="0"/>
              <a:t>poetry written in unrhymed iambic pentameter</a:t>
            </a:r>
            <a:r>
              <a:rPr lang="en-US" dirty="0" smtClean="0"/>
              <a:t>.</a:t>
            </a:r>
          </a:p>
          <a:p>
            <a:endParaRPr lang="en-US" b="1" dirty="0" smtClean="0">
              <a:solidFill>
                <a:srgbClr val="FFFF00"/>
              </a:solidFill>
            </a:endParaRPr>
          </a:p>
          <a:p>
            <a:r>
              <a:rPr lang="en-US" b="1" dirty="0" smtClean="0">
                <a:solidFill>
                  <a:srgbClr val="FFFF00"/>
                </a:solidFill>
              </a:rPr>
              <a:t>Allusion: </a:t>
            </a:r>
            <a:r>
              <a:rPr lang="en-US" dirty="0" smtClean="0"/>
              <a:t>An </a:t>
            </a:r>
            <a:r>
              <a:rPr lang="en-US" b="1" dirty="0" smtClean="0"/>
              <a:t>allusion</a:t>
            </a:r>
            <a:r>
              <a:rPr lang="en-US" dirty="0" smtClean="0"/>
              <a:t> is a figure of speech that makes a reference to, or a representation of, people, places, events, literary work, myths, or works of art, either directly or by implication.</a:t>
            </a:r>
          </a:p>
          <a:p>
            <a:endParaRPr lang="en-US" b="1" dirty="0"/>
          </a:p>
          <a:p>
            <a:r>
              <a:rPr lang="en-US" dirty="0" smtClean="0">
                <a:solidFill>
                  <a:srgbClr val="FFFF00"/>
                </a:solidFill>
              </a:rPr>
              <a:t>Analogy: </a:t>
            </a:r>
            <a:r>
              <a:rPr lang="en-US" dirty="0" smtClean="0"/>
              <a:t>A comparison between two things (similes and metaphors are both examples of an analogy).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6534" y="484505"/>
            <a:ext cx="7543800" cy="9144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Terms &amp; Definitions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620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16428" y="1723714"/>
            <a:ext cx="8419206" cy="4207317"/>
          </a:xfrm>
        </p:spPr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gainst: for, in preparation for	hence: away; from here</a:t>
            </a:r>
          </a:p>
          <a:p>
            <a:r>
              <a:rPr lang="en-US" dirty="0"/>
              <a:t>a</a:t>
            </a:r>
            <a:r>
              <a:rPr lang="en-US" dirty="0" smtClean="0"/>
              <a:t>non: soon				</a:t>
            </a:r>
            <a:r>
              <a:rPr lang="en-US" dirty="0" err="1" smtClean="0"/>
              <a:t>hie</a:t>
            </a:r>
            <a:r>
              <a:rPr lang="en-US" dirty="0" smtClean="0"/>
              <a:t>: hurry</a:t>
            </a:r>
          </a:p>
          <a:p>
            <a:r>
              <a:rPr lang="en-US" dirty="0"/>
              <a:t>a</a:t>
            </a:r>
            <a:r>
              <a:rPr lang="en-US" dirty="0" smtClean="0"/>
              <a:t>ye: yes				hither: here</a:t>
            </a:r>
          </a:p>
          <a:p>
            <a:r>
              <a:rPr lang="en-US" dirty="0"/>
              <a:t>b</a:t>
            </a:r>
            <a:r>
              <a:rPr lang="en-US" dirty="0" smtClean="0"/>
              <a:t>ut: only; except			marry: indeed</a:t>
            </a:r>
          </a:p>
          <a:p>
            <a:r>
              <a:rPr lang="en-US" dirty="0" err="1"/>
              <a:t>e</a:t>
            </a:r>
            <a:r>
              <a:rPr lang="en-US" dirty="0" err="1" smtClean="0"/>
              <a:t>’en</a:t>
            </a:r>
            <a:r>
              <a:rPr lang="en-US" dirty="0" smtClean="0"/>
              <a:t>: even				whence: where</a:t>
            </a:r>
          </a:p>
          <a:p>
            <a:r>
              <a:rPr lang="en-US" dirty="0" err="1" smtClean="0"/>
              <a:t>e’er</a:t>
            </a:r>
            <a:r>
              <a:rPr lang="en-US" dirty="0" smtClean="0"/>
              <a:t>: ever				wherefore: why</a:t>
            </a:r>
          </a:p>
          <a:p>
            <a:r>
              <a:rPr lang="en-US" dirty="0"/>
              <a:t>e</a:t>
            </a:r>
            <a:r>
              <a:rPr lang="en-US" dirty="0" smtClean="0"/>
              <a:t>re: before				wilt: will</a:t>
            </a:r>
          </a:p>
          <a:p>
            <a:r>
              <a:rPr lang="en-US" dirty="0" smtClean="0"/>
              <a:t>haply: perhaps			withal: in addition</a:t>
            </a:r>
          </a:p>
          <a:p>
            <a:r>
              <a:rPr lang="en-US" dirty="0"/>
              <a:t>h</a:t>
            </a:r>
            <a:r>
              <a:rPr lang="en-US" dirty="0" smtClean="0"/>
              <a:t>appy: fortunate			would: wish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16428" y="544834"/>
            <a:ext cx="7543800" cy="9144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Elizabethan Language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059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33964" y="1748034"/>
            <a:ext cx="7095636" cy="4194244"/>
          </a:xfrm>
        </p:spPr>
        <p:txBody>
          <a:bodyPr/>
          <a:lstStyle/>
          <a:p>
            <a:r>
              <a:rPr lang="en-US" sz="2400" dirty="0" smtClean="0">
                <a:solidFill>
                  <a:srgbClr val="FFFF00"/>
                </a:solidFill>
              </a:rPr>
              <a:t>oxymoron</a:t>
            </a:r>
            <a:r>
              <a:rPr lang="en-US" dirty="0" smtClean="0">
                <a:solidFill>
                  <a:srgbClr val="FFFF00"/>
                </a:solidFill>
              </a:rPr>
              <a:t>: </a:t>
            </a:r>
            <a:r>
              <a:rPr lang="en-US" dirty="0" smtClean="0"/>
              <a:t>a figure of speech containing a seemingly contradictory statement, such as “cold fire.”</a:t>
            </a:r>
          </a:p>
          <a:p>
            <a:endParaRPr lang="en-US" dirty="0" smtClean="0"/>
          </a:p>
          <a:p>
            <a:r>
              <a:rPr lang="en-US" dirty="0" smtClean="0"/>
              <a:t>An </a:t>
            </a:r>
            <a:r>
              <a:rPr lang="en-US" dirty="0" smtClean="0">
                <a:solidFill>
                  <a:srgbClr val="FFFF00"/>
                </a:solidFill>
              </a:rPr>
              <a:t>oxymoron</a:t>
            </a:r>
            <a:r>
              <a:rPr lang="en-US" dirty="0" smtClean="0"/>
              <a:t> can show the </a:t>
            </a:r>
            <a:r>
              <a:rPr lang="en-US" dirty="0" smtClean="0">
                <a:solidFill>
                  <a:srgbClr val="FFFF00"/>
                </a:solidFill>
              </a:rPr>
              <a:t>contradictory </a:t>
            </a:r>
            <a:r>
              <a:rPr lang="en-US" dirty="0" smtClean="0"/>
              <a:t>elements of life, or the degree to which each element of a pair can generate its own opposite—love and hate, pleasure and pain. </a:t>
            </a:r>
            <a:r>
              <a:rPr lang="en-US" dirty="0" smtClean="0">
                <a:solidFill>
                  <a:srgbClr val="FFFF00"/>
                </a:solidFill>
              </a:rPr>
              <a:t>(for more examples, see Romeo’s speech in Act I, Scene I, p. 737)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50447" y="498970"/>
            <a:ext cx="8113036" cy="1050987"/>
          </a:xfrm>
        </p:spPr>
        <p:txBody>
          <a:bodyPr/>
          <a:lstStyle/>
          <a:p>
            <a:r>
              <a:rPr lang="en-US" sz="4000" dirty="0" smtClean="0">
                <a:solidFill>
                  <a:srgbClr val="FFFF00"/>
                </a:solidFill>
              </a:rPr>
              <a:t>O brawling love, O loving hate…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803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09593" y="2010930"/>
            <a:ext cx="6920007" cy="4277251"/>
          </a:xfrm>
        </p:spPr>
        <p:txBody>
          <a:bodyPr>
            <a:normAutofit/>
          </a:bodyPr>
          <a:lstStyle/>
          <a:p>
            <a:r>
              <a:rPr lang="en-US" dirty="0" smtClean="0"/>
              <a:t>Wormwood: a bitter-tasting plant used to wean the child from the </a:t>
            </a:r>
            <a:r>
              <a:rPr lang="en-US" i="1" dirty="0" smtClean="0"/>
              <a:t>dug</a:t>
            </a:r>
            <a:r>
              <a:rPr lang="en-US" dirty="0" smtClean="0"/>
              <a:t> or “teat”</a:t>
            </a:r>
          </a:p>
          <a:p>
            <a:r>
              <a:rPr lang="en-US" dirty="0" smtClean="0"/>
              <a:t>Tetchy: peevish, irritable</a:t>
            </a:r>
          </a:p>
          <a:p>
            <a:r>
              <a:rPr lang="en-US" dirty="0" err="1" smtClean="0"/>
              <a:t>Trow</a:t>
            </a:r>
            <a:r>
              <a:rPr lang="en-US" dirty="0" smtClean="0"/>
              <a:t>: believe, assure you</a:t>
            </a:r>
          </a:p>
          <a:p>
            <a:r>
              <a:rPr lang="en-US" dirty="0" smtClean="0"/>
              <a:t>Trudge: be off quickly</a:t>
            </a:r>
          </a:p>
          <a:p>
            <a:r>
              <a:rPr lang="en-US" dirty="0" smtClean="0"/>
              <a:t>High-lone: on her feet, without help</a:t>
            </a:r>
          </a:p>
          <a:p>
            <a:r>
              <a:rPr lang="en-US" dirty="0" smtClean="0"/>
              <a:t>Rood: cross</a:t>
            </a:r>
          </a:p>
          <a:p>
            <a:r>
              <a:rPr lang="en-US" dirty="0" smtClean="0"/>
              <a:t>Broke her brow (bruised her forehead, by falling)</a:t>
            </a:r>
          </a:p>
          <a:p>
            <a:r>
              <a:rPr lang="en-US" dirty="0" smtClean="0"/>
              <a:t>By my </a:t>
            </a:r>
            <a:r>
              <a:rPr lang="en-US" dirty="0" err="1" smtClean="0"/>
              <a:t>halidom</a:t>
            </a:r>
            <a:r>
              <a:rPr lang="en-US" dirty="0" smtClean="0"/>
              <a:t>: by all things holy</a:t>
            </a:r>
          </a:p>
          <a:p>
            <a:r>
              <a:rPr lang="en-US" dirty="0" smtClean="0"/>
              <a:t>Stinted: ceased</a:t>
            </a:r>
          </a:p>
          <a:p>
            <a:r>
              <a:rPr lang="en-US" dirty="0" smtClean="0"/>
              <a:t>Once</a:t>
            </a:r>
            <a:r>
              <a:rPr lang="en-US" smtClean="0"/>
              <a:t>: someday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78817" y="775560"/>
            <a:ext cx="7543800" cy="914400"/>
          </a:xfrm>
        </p:spPr>
        <p:txBody>
          <a:bodyPr/>
          <a:lstStyle/>
          <a:p>
            <a:r>
              <a:rPr lang="en-US" dirty="0" smtClean="0"/>
              <a:t>Nurse’s Speech, Act I </a:t>
            </a:r>
            <a:r>
              <a:rPr lang="en-US" dirty="0" err="1" smtClean="0"/>
              <a:t>Sc.ii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787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16090" y="2105627"/>
            <a:ext cx="6096000" cy="3657599"/>
          </a:xfrm>
        </p:spPr>
        <p:txBody>
          <a:bodyPr/>
          <a:lstStyle/>
          <a:p>
            <a:r>
              <a:rPr lang="en-US" sz="2300" dirty="0" smtClean="0">
                <a:solidFill>
                  <a:srgbClr val="FFFF00"/>
                </a:solidFill>
              </a:rPr>
              <a:t>Practice using the following words when discussing the characters and scenes of the play:</a:t>
            </a:r>
          </a:p>
          <a:p>
            <a:pPr marL="18288" indent="0">
              <a:buNone/>
            </a:pPr>
            <a:endParaRPr lang="en-US" sz="2300" dirty="0" smtClean="0">
              <a:solidFill>
                <a:srgbClr val="FFFF00"/>
              </a:solidFill>
            </a:endParaRPr>
          </a:p>
          <a:p>
            <a:r>
              <a:rPr lang="en-US" dirty="0" smtClean="0"/>
              <a:t>Illustrates</a:t>
            </a:r>
          </a:p>
          <a:p>
            <a:r>
              <a:rPr lang="en-US" dirty="0" smtClean="0"/>
              <a:t>Contrast</a:t>
            </a:r>
          </a:p>
          <a:p>
            <a:r>
              <a:rPr lang="en-US" dirty="0" smtClean="0"/>
              <a:t>Emphasizes</a:t>
            </a:r>
          </a:p>
          <a:p>
            <a:r>
              <a:rPr lang="en-US" dirty="0" smtClean="0"/>
              <a:t>Reinforces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84466" y="734027"/>
            <a:ext cx="7543800" cy="9144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Expressive Vocabulary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718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Elemental.thmx</Template>
  <TotalTime>114</TotalTime>
  <Words>324</Words>
  <Application>Microsoft Macintosh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Elemental</vt:lpstr>
      <vt:lpstr>Vocabulary: Drama and Shakespeare</vt:lpstr>
      <vt:lpstr>Terms &amp; Definitions</vt:lpstr>
      <vt:lpstr>Elizabethan Language</vt:lpstr>
      <vt:lpstr>O brawling love, O loving hate…</vt:lpstr>
      <vt:lpstr>Nurse’s Speech, Act I Sc.ii</vt:lpstr>
      <vt:lpstr>Expressive Vocabulary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Leslie Monagle</dc:creator>
  <cp:lastModifiedBy>Leslie Monagle</cp:lastModifiedBy>
  <cp:revision>16</cp:revision>
  <dcterms:created xsi:type="dcterms:W3CDTF">2013-02-07T02:25:25Z</dcterms:created>
  <dcterms:modified xsi:type="dcterms:W3CDTF">2013-02-18T18:02:25Z</dcterms:modified>
</cp:coreProperties>
</file>